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90" r:id="rId2"/>
    <p:sldId id="256" r:id="rId3"/>
    <p:sldId id="257" r:id="rId4"/>
    <p:sldId id="258" r:id="rId5"/>
    <p:sldId id="259" r:id="rId6"/>
    <p:sldId id="260" r:id="rId7"/>
    <p:sldId id="261" r:id="rId8"/>
    <p:sldId id="262" r:id="rId9"/>
    <p:sldId id="263" r:id="rId10"/>
    <p:sldId id="264" r:id="rId11"/>
    <p:sldId id="265" r:id="rId12"/>
    <p:sldId id="266" r:id="rId13"/>
    <p:sldId id="267" r:id="rId14"/>
    <p:sldId id="284" r:id="rId15"/>
    <p:sldId id="291" r:id="rId16"/>
    <p:sldId id="268" r:id="rId17"/>
    <p:sldId id="269" r:id="rId18"/>
    <p:sldId id="270" r:id="rId19"/>
    <p:sldId id="271" r:id="rId20"/>
    <p:sldId id="272" r:id="rId21"/>
    <p:sldId id="273" r:id="rId22"/>
    <p:sldId id="274" r:id="rId23"/>
    <p:sldId id="292" r:id="rId24"/>
    <p:sldId id="275" r:id="rId25"/>
    <p:sldId id="276" r:id="rId26"/>
    <p:sldId id="293" r:id="rId27"/>
    <p:sldId id="277" r:id="rId28"/>
    <p:sldId id="278" r:id="rId29"/>
    <p:sldId id="279" r:id="rId30"/>
    <p:sldId id="280" r:id="rId31"/>
    <p:sldId id="281" r:id="rId32"/>
    <p:sldId id="282" r:id="rId33"/>
    <p:sldId id="285" r:id="rId34"/>
    <p:sldId id="286" r:id="rId35"/>
    <p:sldId id="287" r:id="rId36"/>
    <p:sldId id="288" r:id="rId37"/>
    <p:sldId id="283" r:id="rId38"/>
    <p:sldId id="28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las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A29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108" autoAdjust="0"/>
    <p:restoredTop sz="94638" autoAdjust="0"/>
  </p:normalViewPr>
  <p:slideViewPr>
    <p:cSldViewPr>
      <p:cViewPr>
        <p:scale>
          <a:sx n="70" d="100"/>
          <a:sy n="70" d="100"/>
        </p:scale>
        <p:origin x="-1266" y="-9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01-19T18:56:06.750"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AI</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CC04DB-3355-429C-9A62-212E4FFBFBBA}" type="datetime1">
              <a:rPr lang="en-US" smtClean="0"/>
              <a:pPr/>
              <a:t>2/28/2011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Copyright(c)2011 Presentation Point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D37646-98FE-4251-91EF-AFD20F373A68}"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AI</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2A5AC-3503-47BC-B2E5-8DFF1C4F4724}" type="datetime1">
              <a:rPr lang="en-US" smtClean="0"/>
              <a:pPr/>
              <a:t>2/28/2011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Copyright(c)2011 Presentation Point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02CA3-7622-4595-9731-1F49CD617637}"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D1E2A5AC-3503-47BC-B2E5-8DFF1C4F4724}" type="datetime1">
              <a:rPr lang="en-US" smtClean="0"/>
              <a:pPr/>
              <a:t>2/28/2011</a:t>
            </a:fld>
            <a:endParaRPr lang="en-US"/>
          </a:p>
        </p:txBody>
      </p:sp>
      <p:sp>
        <p:nvSpPr>
          <p:cNvPr id="5" name="Slide Number Placeholder 4"/>
          <p:cNvSpPr>
            <a:spLocks noGrp="1"/>
          </p:cNvSpPr>
          <p:nvPr>
            <p:ph type="sldNum" sz="quarter" idx="11"/>
          </p:nvPr>
        </p:nvSpPr>
        <p:spPr/>
        <p:txBody>
          <a:bodyPr/>
          <a:lstStyle/>
          <a:p>
            <a:fld id="{0BC02CA3-7622-4595-9731-1F49CD61763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C02CA3-7622-4595-9731-1F49CD617637}" type="slidenum">
              <a:rPr lang="en-US" smtClean="0"/>
              <a:pPr/>
              <a:t>2</a:t>
            </a:fld>
            <a:endParaRPr lang="en-US"/>
          </a:p>
        </p:txBody>
      </p:sp>
      <p:sp>
        <p:nvSpPr>
          <p:cNvPr id="6" name="Date Placeholder 5"/>
          <p:cNvSpPr>
            <a:spLocks noGrp="1"/>
          </p:cNvSpPr>
          <p:nvPr>
            <p:ph type="dt" idx="12"/>
          </p:nvPr>
        </p:nvSpPr>
        <p:spPr/>
        <p:txBody>
          <a:bodyPr/>
          <a:lstStyle/>
          <a:p>
            <a:fld id="{6EFCF7E8-ABD7-41B3-971A-91227EA83D37}" type="datetime1">
              <a:rPr lang="en-US" smtClean="0"/>
              <a:pPr/>
              <a:t>2/28/2011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0BC02CA3-7622-4595-9731-1F49CD617637}" type="slidenum">
              <a:rPr lang="en-US" smtClean="0"/>
              <a:pPr/>
              <a:t>3</a:t>
            </a:fld>
            <a:endParaRPr lang="en-US"/>
          </a:p>
        </p:txBody>
      </p:sp>
      <p:sp>
        <p:nvSpPr>
          <p:cNvPr id="6" name="Date Placeholder 5"/>
          <p:cNvSpPr>
            <a:spLocks noGrp="1"/>
          </p:cNvSpPr>
          <p:nvPr>
            <p:ph type="dt" idx="12"/>
          </p:nvPr>
        </p:nvSpPr>
        <p:spPr/>
        <p:txBody>
          <a:bodyPr/>
          <a:lstStyle/>
          <a:p>
            <a:fld id="{3238DFFF-A1A1-4D61-9F5E-9D793199704B}" type="datetime1">
              <a:rPr lang="en-US" smtClean="0"/>
              <a:pPr/>
              <a:t>2/28/2011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fld id="{D1E2A5AC-3503-47BC-B2E5-8DFF1C4F4724}" type="datetime1">
              <a:rPr lang="en-US" smtClean="0"/>
              <a:pPr/>
              <a:t>2/28/2011</a:t>
            </a:fld>
            <a:endParaRPr lang="en-US"/>
          </a:p>
        </p:txBody>
      </p:sp>
      <p:sp>
        <p:nvSpPr>
          <p:cNvPr id="6" name="Slide Number Placeholder 5"/>
          <p:cNvSpPr>
            <a:spLocks noGrp="1"/>
          </p:cNvSpPr>
          <p:nvPr>
            <p:ph type="sldNum" sz="quarter" idx="12"/>
          </p:nvPr>
        </p:nvSpPr>
        <p:spPr/>
        <p:txBody>
          <a:bodyPr/>
          <a:lstStyle/>
          <a:p>
            <a:fld id="{0BC02CA3-7622-4595-9731-1F49CD617637}"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5300" name="Rectangle 4"/>
          <p:cNvSpPr>
            <a:spLocks noGrp="1" noChangeArrowheads="1"/>
          </p:cNvSpPr>
          <p:nvPr>
            <p:ph type="dt" sz="quarter" idx="2"/>
          </p:nvPr>
        </p:nvSpPr>
        <p:spPr/>
        <p:txBody>
          <a:bodyPr/>
          <a:lstStyle>
            <a:lvl1pPr>
              <a:defRPr/>
            </a:lvl1pPr>
          </a:lstStyle>
          <a:p>
            <a:fld id="{E2CECF61-2D58-4823-A707-9B571441235F}" type="datetime1">
              <a:rPr lang="en-US" smtClean="0"/>
              <a:t>2/28/2011</a:t>
            </a:fld>
            <a:endParaRPr lang="en-US"/>
          </a:p>
        </p:txBody>
      </p:sp>
      <p:sp>
        <p:nvSpPr>
          <p:cNvPr id="55301" name="Rectangle 5"/>
          <p:cNvSpPr>
            <a:spLocks noGrp="1" noChangeArrowheads="1"/>
          </p:cNvSpPr>
          <p:nvPr>
            <p:ph type="ftr" sz="quarter" idx="3"/>
          </p:nvPr>
        </p:nvSpPr>
        <p:spPr/>
        <p:txBody>
          <a:bodyPr/>
          <a:lstStyle>
            <a:lvl1pPr>
              <a:defRPr/>
            </a:lvl1pPr>
          </a:lstStyle>
          <a:p>
            <a:r>
              <a:rPr lang="en-US" smtClean="0"/>
              <a:t>Copyright (c) 2011 Presentation Point</a:t>
            </a:r>
            <a:endParaRPr lang="en-US"/>
          </a:p>
        </p:txBody>
      </p:sp>
      <p:sp>
        <p:nvSpPr>
          <p:cNvPr id="55302" name="Rectangle 6"/>
          <p:cNvSpPr>
            <a:spLocks noGrp="1" noChangeArrowheads="1"/>
          </p:cNvSpPr>
          <p:nvPr>
            <p:ph type="sldNum" sz="quarter" idx="4"/>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F76C0BE-64C6-49C0-83DD-5FDC8BAD57D3}" type="datetime1">
              <a:rPr lang="en-US" smtClean="0"/>
              <a:t>2/28/2011</a:t>
            </a:fld>
            <a:endParaRPr lang="en-US"/>
          </a:p>
        </p:txBody>
      </p:sp>
      <p:sp>
        <p:nvSpPr>
          <p:cNvPr id="5" name="Footer Placeholder 4"/>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6" name="Slide Number Placeholder 5"/>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D14B5C-8641-4B13-8FD3-39EEAC7DEFB0}" type="datetime1">
              <a:rPr lang="en-US" smtClean="0"/>
              <a:t>2/28/2011</a:t>
            </a:fld>
            <a:endParaRPr lang="en-US"/>
          </a:p>
        </p:txBody>
      </p:sp>
      <p:sp>
        <p:nvSpPr>
          <p:cNvPr id="5" name="Footer Placeholder 4"/>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6" name="Slide Number Placeholder 5"/>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CFBF6683-673E-48AD-B283-D34A82915110}" type="datetime1">
              <a:rPr lang="en-US" smtClean="0"/>
              <a:t>2/28/2011</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Copyright (c) 2011 Presentation Point</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6175D8AB-50A4-4BDF-AC3E-A5A1DDADBF6F}" type="datetime1">
              <a:rPr lang="en-US" smtClean="0"/>
              <a:t>2/28/2011</a:t>
            </a:fld>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Copyright (c) 2011 Presentation Point</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024CCF38-6A3D-4098-BA97-CE7CF34E4342}" type="datetime1">
              <a:rPr lang="en-US" smtClean="0"/>
              <a:t>2/28/2011</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smtClean="0"/>
              <a:t>Copyright (c) 2011 Presentation Point</a:t>
            </a: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988C1B-91DB-40BB-A176-A84F77B2A804}" type="datetime1">
              <a:rPr lang="en-US" smtClean="0"/>
              <a:t>2/28/2011</a:t>
            </a:fld>
            <a:endParaRPr lang="en-US"/>
          </a:p>
        </p:txBody>
      </p:sp>
      <p:sp>
        <p:nvSpPr>
          <p:cNvPr id="5" name="Footer Placeholder 4"/>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6" name="Slide Number Placeholder 5"/>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E7B973F-2768-447E-8631-4FB6C09A2CDD}" type="datetime1">
              <a:rPr lang="en-US" smtClean="0"/>
              <a:t>2/28/2011</a:t>
            </a:fld>
            <a:endParaRPr lang="en-US"/>
          </a:p>
        </p:txBody>
      </p:sp>
      <p:sp>
        <p:nvSpPr>
          <p:cNvPr id="5" name="Footer Placeholder 4"/>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6" name="Slide Number Placeholder 5"/>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D8398C5-55A9-4BEB-B3BD-6DD2A68C6973}" type="datetime1">
              <a:rPr lang="en-US" smtClean="0"/>
              <a:t>2/28/2011</a:t>
            </a:fld>
            <a:endParaRPr lang="en-US"/>
          </a:p>
        </p:txBody>
      </p:sp>
      <p:sp>
        <p:nvSpPr>
          <p:cNvPr id="6" name="Footer Placeholder 5"/>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7" name="Slide Number Placeholder 6"/>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C492A0B-61D9-4A25-A9ED-D3A74CFBE487}" type="datetime1">
              <a:rPr lang="en-US" smtClean="0"/>
              <a:t>2/28/2011</a:t>
            </a:fld>
            <a:endParaRPr lang="en-US"/>
          </a:p>
        </p:txBody>
      </p:sp>
      <p:sp>
        <p:nvSpPr>
          <p:cNvPr id="8" name="Footer Placeholder 7"/>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9" name="Slide Number Placeholder 8"/>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18C3DF4-B4C3-45D2-874F-7AD81D77198C}" type="datetime1">
              <a:rPr lang="en-US" smtClean="0"/>
              <a:t>2/28/2011</a:t>
            </a:fld>
            <a:endParaRPr lang="en-US"/>
          </a:p>
        </p:txBody>
      </p:sp>
      <p:sp>
        <p:nvSpPr>
          <p:cNvPr id="4" name="Footer Placeholder 3"/>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5" name="Slide Number Placeholder 4"/>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D0BF321-9A95-4EC3-B8AE-6DC157321034}" type="datetime1">
              <a:rPr lang="en-US" smtClean="0"/>
              <a:t>2/28/2011</a:t>
            </a:fld>
            <a:endParaRPr lang="en-US"/>
          </a:p>
        </p:txBody>
      </p:sp>
      <p:sp>
        <p:nvSpPr>
          <p:cNvPr id="3" name="Footer Placeholder 2"/>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4" name="Slide Number Placeholder 3"/>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A609E93-5B12-4C0C-98FD-859A05E653FA}" type="datetime1">
              <a:rPr lang="en-US" smtClean="0"/>
              <a:t>2/28/2011</a:t>
            </a:fld>
            <a:endParaRPr lang="en-US"/>
          </a:p>
        </p:txBody>
      </p:sp>
      <p:sp>
        <p:nvSpPr>
          <p:cNvPr id="6" name="Footer Placeholder 5"/>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7" name="Slide Number Placeholder 6"/>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753FDDA-5688-4C86-85FE-8A1B6D4F156B}" type="datetime1">
              <a:rPr lang="en-US" smtClean="0"/>
              <a:t>2/28/2011</a:t>
            </a:fld>
            <a:endParaRPr lang="en-US"/>
          </a:p>
        </p:txBody>
      </p:sp>
      <p:sp>
        <p:nvSpPr>
          <p:cNvPr id="6" name="Footer Placeholder 5"/>
          <p:cNvSpPr>
            <a:spLocks noGrp="1"/>
          </p:cNvSpPr>
          <p:nvPr>
            <p:ph type="ftr" sz="quarter" idx="11"/>
          </p:nvPr>
        </p:nvSpPr>
        <p:spPr/>
        <p:txBody>
          <a:bodyPr/>
          <a:lstStyle>
            <a:lvl1pPr>
              <a:defRPr/>
            </a:lvl1pPr>
          </a:lstStyle>
          <a:p>
            <a:r>
              <a:rPr lang="en-US" smtClean="0"/>
              <a:t>Copyright (c) 2011 Presentation Point</a:t>
            </a:r>
            <a:endParaRPr lang="en-US"/>
          </a:p>
        </p:txBody>
      </p:sp>
      <p:sp>
        <p:nvSpPr>
          <p:cNvPr id="7" name="Slide Number Placeholder 6"/>
          <p:cNvSpPr>
            <a:spLocks noGrp="1"/>
          </p:cNvSpPr>
          <p:nvPr>
            <p:ph type="sldNum" sz="quarter" idx="12"/>
          </p:nvPr>
        </p:nvSpPr>
        <p:spPr/>
        <p:txBody>
          <a:bodyPr/>
          <a:lstStyle>
            <a:lvl1pPr>
              <a:defRPr/>
            </a:lvl1pPr>
          </a:lstStyle>
          <a:p>
            <a:fld id="{37D9C034-E8AD-4403-8A70-432FE601CC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fld id="{AE8E9AC6-4D0A-4C17-A9D9-FF0C3735B6AE}" type="datetime1">
              <a:rPr lang="en-US" smtClean="0"/>
              <a:t>2/28/2011</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r>
              <a:rPr lang="en-US" smtClean="0"/>
              <a:t>Copyright (c) 2011 Presentation Point</a:t>
            </a: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37D9C034-E8AD-4403-8A70-432FE601CCB8}"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9C034-E8AD-4403-8A70-432FE601CCB8}" type="slidenum">
              <a:rPr lang="en-US" smtClean="0"/>
              <a:pPr/>
              <a:t>1</a:t>
            </a:fld>
            <a:endParaRPr lang="en-US"/>
          </a:p>
        </p:txBody>
      </p:sp>
      <p:pic>
        <p:nvPicPr>
          <p:cNvPr id="22531" name="Picture 3" descr="H:\bismillah2.jpg"/>
          <p:cNvPicPr>
            <a:picLocks noChangeAspect="1" noChangeArrowheads="1"/>
          </p:cNvPicPr>
          <p:nvPr/>
        </p:nvPicPr>
        <p:blipFill>
          <a:blip r:embed="rId3"/>
          <a:srcRect/>
          <a:stretch>
            <a:fillRect/>
          </a:stretch>
        </p:blipFill>
        <p:spPr bwMode="auto">
          <a:xfrm>
            <a:off x="36013" y="-1587"/>
            <a:ext cx="9070388" cy="6859588"/>
          </a:xfrm>
          <a:prstGeom prst="rect">
            <a:avLst/>
          </a:prstGeom>
          <a:ln>
            <a:noFill/>
          </a:ln>
          <a:effectLst>
            <a:softEdge rad="112500"/>
          </a:effectLst>
        </p:spPr>
      </p:pic>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2531"/>
                                        </p:tgtEl>
                                        <p:attrNameLst>
                                          <p:attrName>style.visibility</p:attrName>
                                        </p:attrNameLst>
                                      </p:cBhvr>
                                      <p:to>
                                        <p:strVal val="visible"/>
                                      </p:to>
                                    </p:set>
                                    <p:anim calcmode="lin" valueType="num">
                                      <p:cBhvr>
                                        <p:cTn id="7" dur="1000" fill="hold"/>
                                        <p:tgtEl>
                                          <p:spTgt spid="22531"/>
                                        </p:tgtEl>
                                        <p:attrNameLst>
                                          <p:attrName>ppt_w</p:attrName>
                                        </p:attrNameLst>
                                      </p:cBhvr>
                                      <p:tavLst>
                                        <p:tav tm="0">
                                          <p:val>
                                            <p:fltVal val="0"/>
                                          </p:val>
                                        </p:tav>
                                        <p:tav tm="100000">
                                          <p:val>
                                            <p:strVal val="#ppt_w"/>
                                          </p:val>
                                        </p:tav>
                                      </p:tavLst>
                                    </p:anim>
                                    <p:anim calcmode="lin" valueType="num">
                                      <p:cBhvr>
                                        <p:cTn id="8" dur="1000" fill="hold"/>
                                        <p:tgtEl>
                                          <p:spTgt spid="22531"/>
                                        </p:tgtEl>
                                        <p:attrNameLst>
                                          <p:attrName>ppt_h</p:attrName>
                                        </p:attrNameLst>
                                      </p:cBhvr>
                                      <p:tavLst>
                                        <p:tav tm="0">
                                          <p:val>
                                            <p:fltVal val="0"/>
                                          </p:val>
                                        </p:tav>
                                        <p:tav tm="100000">
                                          <p:val>
                                            <p:strVal val="#ppt_h"/>
                                          </p:val>
                                        </p:tav>
                                      </p:tavLst>
                                    </p:anim>
                                    <p:anim calcmode="lin" valueType="num">
                                      <p:cBhvr>
                                        <p:cTn id="9" dur="1000" fill="hold"/>
                                        <p:tgtEl>
                                          <p:spTgt spid="22531"/>
                                        </p:tgtEl>
                                        <p:attrNameLst>
                                          <p:attrName>style.rotation</p:attrName>
                                        </p:attrNameLst>
                                      </p:cBhvr>
                                      <p:tavLst>
                                        <p:tav tm="0">
                                          <p:val>
                                            <p:fltVal val="90"/>
                                          </p:val>
                                        </p:tav>
                                        <p:tav tm="100000">
                                          <p:val>
                                            <p:fltVal val="0"/>
                                          </p:val>
                                        </p:tav>
                                      </p:tavLst>
                                    </p:anim>
                                    <p:animEffect transition="in" filter="fade">
                                      <p:cBhvr>
                                        <p:cTn id="10" dur="1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0"/>
            <a:ext cx="5094664" cy="646331"/>
          </a:xfrm>
          <a:prstGeom prst="rect">
            <a:avLst/>
          </a:prstGeom>
        </p:spPr>
        <p:txBody>
          <a:bodyPr wrap="none">
            <a:spAutoFit/>
          </a:bodyPr>
          <a:lstStyle/>
          <a:p>
            <a:r>
              <a:rPr lang="en-US" sz="3600" b="1" u="sng" dirty="0" smtClean="0"/>
              <a:t>The Roots, continued</a:t>
            </a:r>
            <a:endParaRPr lang="en-US" sz="3600" b="1" u="sng" dirty="0"/>
          </a:p>
        </p:txBody>
      </p:sp>
      <p:sp>
        <p:nvSpPr>
          <p:cNvPr id="7" name="Rectangle 6"/>
          <p:cNvSpPr/>
          <p:nvPr/>
        </p:nvSpPr>
        <p:spPr>
          <a:xfrm>
            <a:off x="82927" y="7203"/>
            <a:ext cx="4031873" cy="830997"/>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8" name="Rectangle 7"/>
          <p:cNvSpPr/>
          <p:nvPr/>
        </p:nvSpPr>
        <p:spPr>
          <a:xfrm>
            <a:off x="-76200" y="2362200"/>
            <a:ext cx="6553200" cy="1200329"/>
          </a:xfrm>
          <a:prstGeom prst="rect">
            <a:avLst/>
          </a:prstGeom>
        </p:spPr>
        <p:txBody>
          <a:bodyPr wrap="square">
            <a:spAutoFit/>
          </a:bodyPr>
          <a:lstStyle/>
          <a:p>
            <a:pPr>
              <a:buFont typeface="Wingdings" pitchFamily="2" charset="2"/>
              <a:buChar char="Ø"/>
            </a:pPr>
            <a:r>
              <a:rPr lang="en-US" sz="3600" dirty="0" smtClean="0"/>
              <a:t>1834  	</a:t>
            </a:r>
            <a:r>
              <a:rPr lang="en-US" sz="3600" b="1" dirty="0" smtClean="0"/>
              <a:t>Charles Babbage</a:t>
            </a:r>
            <a:r>
              <a:rPr lang="en-US" sz="3600" dirty="0" smtClean="0"/>
              <a:t>’s</a:t>
            </a:r>
          </a:p>
          <a:p>
            <a:r>
              <a:rPr lang="en-US" sz="3600" dirty="0" smtClean="0"/>
              <a:t>             Analytical Engine</a:t>
            </a:r>
            <a:endParaRPr lang="en-US" dirty="0"/>
          </a:p>
        </p:txBody>
      </p:sp>
      <p:pic>
        <p:nvPicPr>
          <p:cNvPr id="9" name="Picture 5" descr="analyticalengine"/>
          <p:cNvPicPr>
            <a:picLocks noChangeAspect="1" noChangeArrowheads="1"/>
          </p:cNvPicPr>
          <p:nvPr/>
        </p:nvPicPr>
        <p:blipFill>
          <a:blip r:embed="rId2">
            <a:duotone>
              <a:schemeClr val="bg2">
                <a:shade val="45000"/>
                <a:satMod val="135000"/>
              </a:schemeClr>
              <a:prstClr val="white"/>
            </a:duotone>
          </a:blip>
          <a:srcRect/>
          <a:stretch>
            <a:fillRect/>
          </a:stretch>
        </p:blipFill>
        <p:spPr bwMode="auto">
          <a:xfrm>
            <a:off x="6096000" y="2133600"/>
            <a:ext cx="3047999" cy="4724400"/>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0" y="3505200"/>
            <a:ext cx="6019800" cy="2862322"/>
          </a:xfrm>
          <a:prstGeom prst="rect">
            <a:avLst/>
          </a:prstGeom>
        </p:spPr>
        <p:txBody>
          <a:bodyPr wrap="square">
            <a:spAutoFit/>
          </a:bodyPr>
          <a:lstStyle/>
          <a:p>
            <a:pPr>
              <a:buFont typeface="Wingdings" pitchFamily="2" charset="2"/>
              <a:buChar char="Ø"/>
            </a:pPr>
            <a:r>
              <a:rPr lang="en-US" sz="3600" b="1" dirty="0" err="1" smtClean="0"/>
              <a:t>Ada</a:t>
            </a:r>
            <a:r>
              <a:rPr lang="en-US" sz="3600" dirty="0" smtClean="0"/>
              <a:t>  writes of the engine,  	  “</a:t>
            </a:r>
            <a:r>
              <a:rPr lang="en-US" sz="3600" i="1" dirty="0" smtClean="0"/>
              <a:t>The Analytical Engine </a:t>
            </a:r>
          </a:p>
          <a:p>
            <a:r>
              <a:rPr lang="en-US" sz="3600" i="1" dirty="0" smtClean="0"/>
              <a:t> 	   can do whatever we </a:t>
            </a:r>
          </a:p>
          <a:p>
            <a:r>
              <a:rPr lang="en-US" sz="3600" i="1" dirty="0" smtClean="0"/>
              <a:t>	   know how to order it </a:t>
            </a:r>
          </a:p>
          <a:p>
            <a:r>
              <a:rPr lang="en-US" sz="3600" i="1" dirty="0" smtClean="0"/>
              <a:t> 	   to perform</a:t>
            </a:r>
            <a:r>
              <a:rPr lang="en-US" sz="3600" dirty="0" smtClean="0"/>
              <a:t>.”</a:t>
            </a:r>
            <a:endParaRPr lang="en-US" sz="3600" dirty="0"/>
          </a:p>
        </p:txBody>
      </p:sp>
      <p:sp>
        <p:nvSpPr>
          <p:cNvPr id="11" name="Slide Number Placeholder 10"/>
          <p:cNvSpPr>
            <a:spLocks noGrp="1"/>
          </p:cNvSpPr>
          <p:nvPr>
            <p:ph type="sldNum" sz="quarter" idx="12"/>
          </p:nvPr>
        </p:nvSpPr>
        <p:spPr/>
        <p:txBody>
          <a:bodyPr/>
          <a:lstStyle/>
          <a:p>
            <a:fld id="{37D9C034-E8AD-4403-8A70-432FE601CCB8}"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par>
                          <p:cTn id="12" fill="hold">
                            <p:stCondLst>
                              <p:cond delay="22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xEl>
                                              <p:pRg st="0" end="0"/>
                                            </p:txEl>
                                          </p:spTgt>
                                        </p:tgtEl>
                                      </p:cBhvr>
                                    </p:animEffect>
                                  </p:childTnLst>
                                </p:cTn>
                              </p:par>
                            </p:childTnLst>
                          </p:cTn>
                        </p:par>
                        <p:par>
                          <p:cTn id="20" fill="hold">
                            <p:stCondLst>
                              <p:cond delay="49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8"/>
                                        </p:tgtEl>
                                        <p:attrNameLst>
                                          <p:attrName>ppt_y</p:attrName>
                                        </p:attrNameLst>
                                      </p:cBhvr>
                                      <p:tavLst>
                                        <p:tav tm="0">
                                          <p:val>
                                            <p:strVal val="#ppt_y"/>
                                          </p:val>
                                        </p:tav>
                                        <p:tav tm="100000">
                                          <p:val>
                                            <p:strVal val="#ppt_y"/>
                                          </p:val>
                                        </p:tav>
                                      </p:tavLst>
                                    </p:anim>
                                    <p:anim calcmode="lin" valueType="num">
                                      <p:cBhvr>
                                        <p:cTn id="25"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8"/>
                                        </p:tgtEl>
                                      </p:cBhvr>
                                    </p:animEffect>
                                  </p:childTnLst>
                                </p:cTn>
                              </p:par>
                            </p:childTnLst>
                          </p:cTn>
                        </p:par>
                        <p:par>
                          <p:cTn id="28" fill="hold">
                            <p:stCondLst>
                              <p:cond delay="94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10"/>
                                        </p:tgtEl>
                                        <p:attrNameLst>
                                          <p:attrName>ppt_y</p:attrName>
                                        </p:attrNameLst>
                                      </p:cBhvr>
                                      <p:tavLst>
                                        <p:tav tm="0">
                                          <p:val>
                                            <p:strVal val="#ppt_y"/>
                                          </p:val>
                                        </p:tav>
                                        <p:tav tm="100000">
                                          <p:val>
                                            <p:strVal val="#ppt_y"/>
                                          </p:val>
                                        </p:tav>
                                      </p:tavLst>
                                    </p:anim>
                                    <p:anim calcmode="lin" valueType="num">
                                      <p:cBhvr>
                                        <p:cTn id="33" dur="10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000" fill="hold"/>
                                        <p:tgtEl>
                                          <p:spTgt spid="9"/>
                                        </p:tgtEl>
                                        <p:attrNameLst>
                                          <p:attrName>ppt_x</p:attrName>
                                        </p:attrNameLst>
                                      </p:cBhvr>
                                      <p:tavLst>
                                        <p:tav tm="0">
                                          <p:val>
                                            <p:strVal val="#ppt_x"/>
                                          </p:val>
                                        </p:tav>
                                        <p:tav tm="100000">
                                          <p:val>
                                            <p:strVal val="#ppt_x"/>
                                          </p:val>
                                        </p:tav>
                                      </p:tavLst>
                                    </p:anim>
                                    <p:anim calcmode="lin" valueType="num">
                                      <p:cBhvr additive="base">
                                        <p:cTn id="41"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09600" y="1143000"/>
            <a:ext cx="7772400" cy="914400"/>
          </a:xfrm>
        </p:spPr>
        <p:txBody>
          <a:bodyPr/>
          <a:lstStyle/>
          <a:p>
            <a:r>
              <a:rPr lang="en-US" sz="3600" b="1" u="sng" dirty="0" smtClean="0">
                <a:solidFill>
                  <a:schemeClr val="tx1"/>
                </a:solidFill>
              </a:rPr>
              <a:t>The </a:t>
            </a:r>
            <a:r>
              <a:rPr lang="en-US" sz="3600" b="1" u="sng" dirty="0">
                <a:solidFill>
                  <a:schemeClr val="tx1"/>
                </a:solidFill>
              </a:rPr>
              <a:t>Advent of the Computer</a:t>
            </a:r>
          </a:p>
        </p:txBody>
      </p:sp>
      <p:sp>
        <p:nvSpPr>
          <p:cNvPr id="5" name="Text Box 3"/>
          <p:cNvSpPr txBox="1">
            <a:spLocks noChangeArrowheads="1"/>
          </p:cNvSpPr>
          <p:nvPr/>
        </p:nvSpPr>
        <p:spPr bwMode="auto">
          <a:xfrm>
            <a:off x="0" y="2104072"/>
            <a:ext cx="9144000" cy="1477328"/>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sz="3600" dirty="0"/>
              <a:t>1945  </a:t>
            </a:r>
            <a:r>
              <a:rPr lang="en-US" sz="3600" dirty="0" smtClean="0"/>
              <a:t>	   </a:t>
            </a:r>
            <a:r>
              <a:rPr lang="en-US" sz="3600" b="1" dirty="0" smtClean="0"/>
              <a:t>ENIAC</a:t>
            </a:r>
            <a:r>
              <a:rPr lang="en-US" sz="3600" dirty="0" smtClean="0"/>
              <a:t>  </a:t>
            </a:r>
          </a:p>
          <a:p>
            <a:pPr algn="ctr">
              <a:spcBef>
                <a:spcPct val="50000"/>
              </a:spcBef>
            </a:pPr>
            <a:r>
              <a:rPr lang="en-US" sz="3600" i="1" dirty="0" smtClean="0"/>
              <a:t>“The </a:t>
            </a:r>
            <a:r>
              <a:rPr lang="en-US" sz="3600" i="1" dirty="0"/>
              <a:t>first electronic digital </a:t>
            </a:r>
            <a:r>
              <a:rPr lang="en-US" sz="3600" i="1" dirty="0" smtClean="0"/>
              <a:t>computer” </a:t>
            </a:r>
            <a:endParaRPr lang="en-US" sz="3600" i="1" dirty="0"/>
          </a:p>
        </p:txBody>
      </p:sp>
      <p:sp>
        <p:nvSpPr>
          <p:cNvPr id="6" name="Rectangle 5"/>
          <p:cNvSpPr/>
          <p:nvPr/>
        </p:nvSpPr>
        <p:spPr>
          <a:xfrm>
            <a:off x="82927" y="7203"/>
            <a:ext cx="4031873" cy="830997"/>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pic>
        <p:nvPicPr>
          <p:cNvPr id="7" name="Picture 4" descr="eniac1"/>
          <p:cNvPicPr>
            <a:picLocks noChangeAspect="1" noChangeArrowheads="1"/>
          </p:cNvPicPr>
          <p:nvPr/>
        </p:nvPicPr>
        <p:blipFill>
          <a:blip r:embed="rId2"/>
          <a:srcRect/>
          <a:stretch>
            <a:fillRect/>
          </a:stretch>
        </p:blipFill>
        <p:spPr bwMode="auto">
          <a:xfrm>
            <a:off x="0" y="3505200"/>
            <a:ext cx="9144000" cy="3352800"/>
          </a:xfrm>
          <a:prstGeom prst="ellipse">
            <a:avLst/>
          </a:prstGeom>
          <a:ln>
            <a:noFill/>
          </a:ln>
          <a:effectLst>
            <a:softEdge rad="112500"/>
          </a:effectLst>
        </p:spPr>
      </p:pic>
      <p:sp>
        <p:nvSpPr>
          <p:cNvPr id="8" name="Slide Number Placeholder 7"/>
          <p:cNvSpPr>
            <a:spLocks noGrp="1"/>
          </p:cNvSpPr>
          <p:nvPr>
            <p:ph type="sldNum" sz="quarter" idx="12"/>
          </p:nvPr>
        </p:nvSpPr>
        <p:spPr/>
        <p:txBody>
          <a:bodyPr/>
          <a:lstStyle/>
          <a:p>
            <a:fld id="{37D9C034-E8AD-4403-8A70-432FE601CCB8}" type="slidenum">
              <a:rPr lang="en-US" smtClean="0"/>
              <a:pPr/>
              <a:t>11</a:t>
            </a:fld>
            <a:endParaRPr lang="en-US"/>
          </a:p>
        </p:txBody>
      </p:sp>
      <p:sp>
        <p:nvSpPr>
          <p:cNvPr id="9" name="Footer Placeholder 8"/>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xEl>
                                              <p:pRg st="0" end="0"/>
                                            </p:txEl>
                                          </p:spTgt>
                                        </p:tgtEl>
                                      </p:cBhvr>
                                    </p:animEffect>
                                  </p:childTnLst>
                                </p:cTn>
                              </p:par>
                            </p:childTnLst>
                          </p:cTn>
                        </p:par>
                        <p:par>
                          <p:cTn id="12" fill="hold">
                            <p:stCondLst>
                              <p:cond delay="22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4"/>
                                        </p:tgtEl>
                                        <p:attrNameLst>
                                          <p:attrName>ppt_y</p:attrName>
                                        </p:attrNameLst>
                                      </p:cBhvr>
                                      <p:tavLst>
                                        <p:tav tm="0">
                                          <p:val>
                                            <p:strVal val="#ppt_y"/>
                                          </p:val>
                                        </p:tav>
                                        <p:tav tm="100000">
                                          <p:val>
                                            <p:strVal val="#ppt_y"/>
                                          </p:val>
                                        </p:tav>
                                      </p:tavLst>
                                    </p:anim>
                                    <p:anim calcmode="lin" valueType="num">
                                      <p:cBhvr>
                                        <p:cTn id="17"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4"/>
                                        </p:tgtEl>
                                      </p:cBhvr>
                                    </p:animEffect>
                                  </p:childTnLst>
                                </p:cTn>
                              </p:par>
                            </p:childTnLst>
                          </p:cTn>
                        </p:par>
                        <p:par>
                          <p:cTn id="20" fill="hold">
                            <p:stCondLst>
                              <p:cond delay="53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gtEl>
                                        <p:attrNameLst>
                                          <p:attrName>ppt_y</p:attrName>
                                        </p:attrNameLst>
                                      </p:cBhvr>
                                      <p:tavLst>
                                        <p:tav tm="0">
                                          <p:val>
                                            <p:strVal val="#ppt_y"/>
                                          </p:val>
                                        </p:tav>
                                        <p:tav tm="100000">
                                          <p:val>
                                            <p:strVal val="#ppt_y"/>
                                          </p:val>
                                        </p:tav>
                                      </p:tavLst>
                                    </p:anim>
                                    <p:anim calcmode="lin" valueType="num">
                                      <p:cBhvr>
                                        <p:cTn id="25"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gtEl>
                                      </p:cBhvr>
                                    </p:animEffect>
                                  </p:childTnLst>
                                </p:cTn>
                              </p:par>
                            </p:childTnLst>
                          </p:cTn>
                        </p:par>
                        <p:par>
                          <p:cTn id="28" fill="hold">
                            <p:stCondLst>
                              <p:cond delay="10600"/>
                            </p:stCondLst>
                            <p:childTnLst>
                              <p:par>
                                <p:cTn id="29" presetID="1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plus(in)">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04" y="83403"/>
            <a:ext cx="3776996" cy="830997"/>
          </a:xfrm>
          <a:prstGeom prst="rect">
            <a:avLst/>
          </a:prstGeom>
        </p:spPr>
        <p:txBody>
          <a:bodyPr wrap="none">
            <a:spAutoFit/>
          </a:bodyPr>
          <a:lstStyle/>
          <a:p>
            <a:pPr marL="0" lvl="2"/>
            <a:r>
              <a:rPr lang="en-US" sz="3600" b="1" u="sng" dirty="0" err="1"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Feilds</a:t>
            </a:r>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32" name="Oval 4"/>
          <p:cNvSpPr>
            <a:spLocks noChangeArrowheads="1"/>
          </p:cNvSpPr>
          <p:nvPr/>
        </p:nvSpPr>
        <p:spPr bwMode="auto">
          <a:xfrm>
            <a:off x="2425700" y="2601913"/>
            <a:ext cx="4246563" cy="2728912"/>
          </a:xfrm>
          <a:prstGeom prst="ellipse">
            <a:avLst/>
          </a:prstGeom>
          <a:gradFill rotWithShape="0">
            <a:gsLst>
              <a:gs pos="0">
                <a:srgbClr val="009999"/>
              </a:gs>
              <a:gs pos="100000">
                <a:srgbClr val="009999">
                  <a:gamma/>
                  <a:tint val="6667"/>
                  <a:invGamma/>
                </a:srgbClr>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Oval 5"/>
          <p:cNvSpPr>
            <a:spLocks noChangeArrowheads="1"/>
          </p:cNvSpPr>
          <p:nvPr/>
        </p:nvSpPr>
        <p:spPr bwMode="auto">
          <a:xfrm>
            <a:off x="5003800" y="1844675"/>
            <a:ext cx="1820863" cy="1287463"/>
          </a:xfrm>
          <a:prstGeom prst="ellipse">
            <a:avLst/>
          </a:prstGeom>
          <a:gradFill rotWithShape="0">
            <a:gsLst>
              <a:gs pos="0">
                <a:srgbClr val="FFCC00">
                  <a:gamma/>
                  <a:tint val="0"/>
                  <a:invGamma/>
                </a:srgbClr>
              </a:gs>
              <a:gs pos="100000">
                <a:srgbClr val="FFCC00"/>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Oval 6"/>
          <p:cNvSpPr>
            <a:spLocks noChangeArrowheads="1"/>
          </p:cNvSpPr>
          <p:nvPr/>
        </p:nvSpPr>
        <p:spPr bwMode="auto">
          <a:xfrm>
            <a:off x="2274888" y="1844675"/>
            <a:ext cx="1819275" cy="1287463"/>
          </a:xfrm>
          <a:prstGeom prst="ellipse">
            <a:avLst/>
          </a:prstGeom>
          <a:gradFill rotWithShape="0">
            <a:gsLst>
              <a:gs pos="0">
                <a:srgbClr val="336699">
                  <a:gamma/>
                  <a:tint val="0"/>
                  <a:invGamma/>
                </a:srgbClr>
              </a:gs>
              <a:gs pos="100000">
                <a:srgbClr val="336699"/>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Oval 7"/>
          <p:cNvSpPr>
            <a:spLocks noChangeArrowheads="1"/>
          </p:cNvSpPr>
          <p:nvPr/>
        </p:nvSpPr>
        <p:spPr bwMode="auto">
          <a:xfrm>
            <a:off x="6445250" y="3360738"/>
            <a:ext cx="1819275" cy="1287462"/>
          </a:xfrm>
          <a:prstGeom prst="ellipse">
            <a:avLst/>
          </a:prstGeom>
          <a:gradFill rotWithShape="0">
            <a:gsLst>
              <a:gs pos="0">
                <a:srgbClr val="00CCFF">
                  <a:gamma/>
                  <a:tint val="0"/>
                  <a:invGamma/>
                </a:srgbClr>
              </a:gs>
              <a:gs pos="100000">
                <a:srgbClr val="00CCFF"/>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Oval 8"/>
          <p:cNvSpPr>
            <a:spLocks noChangeArrowheads="1"/>
          </p:cNvSpPr>
          <p:nvPr/>
        </p:nvSpPr>
        <p:spPr bwMode="auto">
          <a:xfrm>
            <a:off x="5080000" y="4800600"/>
            <a:ext cx="1819275" cy="1287463"/>
          </a:xfrm>
          <a:prstGeom prst="ellipse">
            <a:avLst/>
          </a:prstGeom>
          <a:gradFill rotWithShape="0">
            <a:gsLst>
              <a:gs pos="0">
                <a:srgbClr val="336699">
                  <a:gamma/>
                  <a:tint val="0"/>
                  <a:invGamma/>
                </a:srgbClr>
              </a:gs>
              <a:gs pos="100000">
                <a:srgbClr val="336699"/>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Oval 9"/>
          <p:cNvSpPr>
            <a:spLocks noChangeArrowheads="1"/>
          </p:cNvSpPr>
          <p:nvPr/>
        </p:nvSpPr>
        <p:spPr bwMode="auto">
          <a:xfrm>
            <a:off x="2198688" y="4800600"/>
            <a:ext cx="1819275" cy="1287463"/>
          </a:xfrm>
          <a:prstGeom prst="ellipse">
            <a:avLst/>
          </a:prstGeom>
          <a:gradFill rotWithShape="0">
            <a:gsLst>
              <a:gs pos="0">
                <a:srgbClr val="FFCC00">
                  <a:gamma/>
                  <a:tint val="0"/>
                  <a:invGamma/>
                </a:srgbClr>
              </a:gs>
              <a:gs pos="100000">
                <a:srgbClr val="FFCC00"/>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Oval 10"/>
          <p:cNvSpPr>
            <a:spLocks noChangeArrowheads="1"/>
          </p:cNvSpPr>
          <p:nvPr/>
        </p:nvSpPr>
        <p:spPr bwMode="auto">
          <a:xfrm>
            <a:off x="909638" y="3360738"/>
            <a:ext cx="1819275" cy="1287462"/>
          </a:xfrm>
          <a:prstGeom prst="ellipse">
            <a:avLst/>
          </a:prstGeom>
          <a:gradFill rotWithShape="0">
            <a:gsLst>
              <a:gs pos="0">
                <a:srgbClr val="00CCFF">
                  <a:gamma/>
                  <a:tint val="0"/>
                  <a:invGamma/>
                </a:srgbClr>
              </a:gs>
              <a:gs pos="100000">
                <a:srgbClr val="00CCFF"/>
              </a:gs>
            </a:gsLst>
            <a:path path="shape">
              <a:fillToRect l="50000" t="50000" r="50000" b="50000"/>
            </a:path>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Text Box 11"/>
          <p:cNvSpPr txBox="1">
            <a:spLocks noChangeArrowheads="1"/>
          </p:cNvSpPr>
          <p:nvPr/>
        </p:nvSpPr>
        <p:spPr bwMode="auto">
          <a:xfrm>
            <a:off x="1062038" y="3738563"/>
            <a:ext cx="1668462" cy="4572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zh-TW" sz="2400" b="0" i="0" u="none" strike="noStrike" kern="0" cap="none" spc="0" normalizeH="0" baseline="0" noProof="0" smtClean="0">
                <a:ln>
                  <a:noFill/>
                </a:ln>
                <a:solidFill>
                  <a:srgbClr val="2B5481"/>
                </a:solidFill>
                <a:effectLst/>
                <a:uLnTx/>
                <a:uFillTx/>
              </a:rPr>
              <a:t>Philosophy</a:t>
            </a:r>
          </a:p>
        </p:txBody>
      </p:sp>
      <p:sp>
        <p:nvSpPr>
          <p:cNvPr id="40" name="Text Box 12"/>
          <p:cNvSpPr txBox="1">
            <a:spLocks noChangeArrowheads="1"/>
          </p:cNvSpPr>
          <p:nvPr/>
        </p:nvSpPr>
        <p:spPr bwMode="auto">
          <a:xfrm>
            <a:off x="3563938" y="3435350"/>
            <a:ext cx="2046287" cy="1004888"/>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TW" sz="2400" b="1" i="0" u="none" strike="noStrike" kern="0" cap="none" spc="0" normalizeH="0" baseline="0" noProof="0" dirty="0" smtClean="0">
                <a:ln>
                  <a:noFill/>
                </a:ln>
                <a:solidFill>
                  <a:srgbClr val="2B5481"/>
                </a:solidFill>
                <a:effectLst/>
                <a:uLnTx/>
                <a:uFillTx/>
              </a:rPr>
              <a:t>Artificial</a:t>
            </a: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TW" sz="2400" b="1" i="0" u="none" strike="noStrike" kern="0" cap="none" spc="0" normalizeH="0" baseline="0" noProof="0" dirty="0" smtClean="0">
                <a:ln>
                  <a:noFill/>
                </a:ln>
                <a:solidFill>
                  <a:srgbClr val="2B5481"/>
                </a:solidFill>
                <a:effectLst/>
                <a:uLnTx/>
                <a:uFillTx/>
              </a:rPr>
              <a:t>Intelligence</a:t>
            </a:r>
          </a:p>
        </p:txBody>
      </p:sp>
      <p:sp>
        <p:nvSpPr>
          <p:cNvPr id="41" name="Text Box 13"/>
          <p:cNvSpPr txBox="1">
            <a:spLocks noChangeArrowheads="1"/>
          </p:cNvSpPr>
          <p:nvPr/>
        </p:nvSpPr>
        <p:spPr bwMode="auto">
          <a:xfrm>
            <a:off x="2433638" y="2049463"/>
            <a:ext cx="1497012" cy="822325"/>
          </a:xfrm>
          <a:prstGeom prst="rect">
            <a:avLst/>
          </a:prstGeom>
          <a:noFill/>
          <a:ln w="9525">
            <a:noFill/>
            <a:miter lim="800000"/>
            <a:headEnd/>
            <a:tailEnd/>
          </a:ln>
          <a:effec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smtClean="0">
                <a:ln>
                  <a:noFill/>
                </a:ln>
                <a:solidFill>
                  <a:srgbClr val="2B5481"/>
                </a:solidFill>
                <a:effectLst/>
                <a:uLnTx/>
                <a:uFillTx/>
              </a:rPr>
              <a:t>Computer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smtClean="0">
                <a:ln>
                  <a:noFill/>
                </a:ln>
                <a:solidFill>
                  <a:srgbClr val="2B5481"/>
                </a:solidFill>
                <a:effectLst/>
                <a:uLnTx/>
                <a:uFillTx/>
              </a:rPr>
              <a:t>Science</a:t>
            </a:r>
          </a:p>
        </p:txBody>
      </p:sp>
      <p:sp>
        <p:nvSpPr>
          <p:cNvPr id="42" name="Text Box 14"/>
          <p:cNvSpPr txBox="1">
            <a:spLocks noChangeArrowheads="1"/>
          </p:cNvSpPr>
          <p:nvPr/>
        </p:nvSpPr>
        <p:spPr bwMode="auto">
          <a:xfrm>
            <a:off x="5186363" y="2224088"/>
            <a:ext cx="1570037"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smtClean="0">
                <a:ln>
                  <a:noFill/>
                </a:ln>
                <a:solidFill>
                  <a:srgbClr val="2B5481"/>
                </a:solidFill>
                <a:effectLst/>
                <a:uLnTx/>
                <a:uFillTx/>
              </a:rPr>
              <a:t>Linguistics</a:t>
            </a:r>
          </a:p>
        </p:txBody>
      </p:sp>
      <p:sp>
        <p:nvSpPr>
          <p:cNvPr id="43" name="Text Box 15"/>
          <p:cNvSpPr txBox="1">
            <a:spLocks noChangeArrowheads="1"/>
          </p:cNvSpPr>
          <p:nvPr/>
        </p:nvSpPr>
        <p:spPr bwMode="auto">
          <a:xfrm>
            <a:off x="6548438" y="3725863"/>
            <a:ext cx="1673225"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smtClean="0">
                <a:ln>
                  <a:noFill/>
                </a:ln>
                <a:solidFill>
                  <a:srgbClr val="2B5481"/>
                </a:solidFill>
                <a:effectLst/>
                <a:uLnTx/>
                <a:uFillTx/>
              </a:rPr>
              <a:t>Psychology</a:t>
            </a:r>
          </a:p>
        </p:txBody>
      </p:sp>
      <p:sp>
        <p:nvSpPr>
          <p:cNvPr id="44" name="Text Box 16"/>
          <p:cNvSpPr txBox="1">
            <a:spLocks noChangeArrowheads="1"/>
          </p:cNvSpPr>
          <p:nvPr/>
        </p:nvSpPr>
        <p:spPr bwMode="auto">
          <a:xfrm>
            <a:off x="5459413" y="5211763"/>
            <a:ext cx="1154112"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smtClean="0">
                <a:ln>
                  <a:noFill/>
                </a:ln>
                <a:solidFill>
                  <a:srgbClr val="2B5481"/>
                </a:solidFill>
                <a:effectLst/>
                <a:uLnTx/>
                <a:uFillTx/>
              </a:rPr>
              <a:t>Biology</a:t>
            </a:r>
          </a:p>
        </p:txBody>
      </p:sp>
      <p:sp>
        <p:nvSpPr>
          <p:cNvPr id="45" name="Text Box 17"/>
          <p:cNvSpPr txBox="1">
            <a:spLocks noChangeArrowheads="1"/>
          </p:cNvSpPr>
          <p:nvPr/>
        </p:nvSpPr>
        <p:spPr bwMode="auto">
          <a:xfrm>
            <a:off x="2198688" y="5178425"/>
            <a:ext cx="1876425" cy="457200"/>
          </a:xfrm>
          <a:prstGeom prst="rect">
            <a:avLst/>
          </a:prstGeom>
          <a:noFill/>
          <a:ln w="9525">
            <a:noFill/>
            <a:miter lim="800000"/>
            <a:headEnd/>
            <a:tailEnd/>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smtClean="0">
                <a:ln>
                  <a:noFill/>
                </a:ln>
                <a:solidFill>
                  <a:srgbClr val="2B5481"/>
                </a:solidFill>
                <a:effectLst/>
                <a:uLnTx/>
                <a:uFillTx/>
              </a:rPr>
              <a:t>Mathematics</a:t>
            </a:r>
          </a:p>
        </p:txBody>
      </p:sp>
      <p:sp>
        <p:nvSpPr>
          <p:cNvPr id="26" name="Slide Number Placeholder 25"/>
          <p:cNvSpPr>
            <a:spLocks noGrp="1"/>
          </p:cNvSpPr>
          <p:nvPr>
            <p:ph type="sldNum" sz="quarter" idx="12"/>
          </p:nvPr>
        </p:nvSpPr>
        <p:spPr/>
        <p:txBody>
          <a:bodyPr/>
          <a:lstStyle/>
          <a:p>
            <a:fld id="{37D9C034-E8AD-4403-8A70-432FE601CCB8}" type="slidenum">
              <a:rPr lang="en-US" smtClean="0"/>
              <a:pPr/>
              <a:t>12</a:t>
            </a:fld>
            <a:endParaRPr lang="en-US"/>
          </a:p>
        </p:txBody>
      </p:sp>
      <p:sp>
        <p:nvSpPr>
          <p:cNvPr id="18" name="Footer Placeholder 17"/>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50"/>
                            </p:stCondLst>
                            <p:childTnLst>
                              <p:par>
                                <p:cTn id="13" presetID="24"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to="" calcmode="lin" valueType="num">
                                      <p:cBhvr>
                                        <p:cTn id="15" dur="1" fill="hold"/>
                                        <p:tgtEl>
                                          <p:spTgt spid="32"/>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 to="" calcmode="lin" valueType="num">
                                      <p:cBhvr>
                                        <p:cTn id="18" dur="1" fill="hold"/>
                                        <p:tgtEl>
                                          <p:spTgt spid="33"/>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to="" calcmode="lin" valueType="num">
                                      <p:cBhvr>
                                        <p:cTn id="21" dur="1" fill="hold"/>
                                        <p:tgtEl>
                                          <p:spTgt spid="34"/>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to="" calcmode="lin" valueType="num">
                                      <p:cBhvr>
                                        <p:cTn id="24" dur="1" fill="hold"/>
                                        <p:tgtEl>
                                          <p:spTgt spid="35"/>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to="" calcmode="lin" valueType="num">
                                      <p:cBhvr>
                                        <p:cTn id="27" dur="1" fill="hold"/>
                                        <p:tgtEl>
                                          <p:spTgt spid="36"/>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to="" calcmode="lin" valueType="num">
                                      <p:cBhvr>
                                        <p:cTn id="30" dur="1" fill="hold"/>
                                        <p:tgtEl>
                                          <p:spTgt spid="37"/>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to="" calcmode="lin" valueType="num">
                                      <p:cBhvr>
                                        <p:cTn id="33" dur="1" fill="hold"/>
                                        <p:tgtEl>
                                          <p:spTgt spid="38"/>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 to="" calcmode="lin" valueType="num">
                                      <p:cBhvr>
                                        <p:cTn id="36" dur="1" fill="hold"/>
                                        <p:tgtEl>
                                          <p:spTgt spid="39"/>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to="" calcmode="lin" valueType="num">
                                      <p:cBhvr>
                                        <p:cTn id="39" dur="1" fill="hold"/>
                                        <p:tgtEl>
                                          <p:spTgt spid="40"/>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 to="" calcmode="lin" valueType="num">
                                      <p:cBhvr>
                                        <p:cTn id="42" dur="1" fill="hold"/>
                                        <p:tgtEl>
                                          <p:spTgt spid="41"/>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to="" calcmode="lin" valueType="num">
                                      <p:cBhvr>
                                        <p:cTn id="45" dur="1" fill="hold"/>
                                        <p:tgtEl>
                                          <p:spTgt spid="42"/>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to="" calcmode="lin" valueType="num">
                                      <p:cBhvr>
                                        <p:cTn id="48" dur="1" fill="hold"/>
                                        <p:tgtEl>
                                          <p:spTgt spid="43"/>
                                        </p:tgtEl>
                                        <p:attrNameLst>
                                          <p:attrName/>
                                        </p:attrNameLst>
                                      </p:cBhvr>
                                    </p:anim>
                                  </p:childTnLst>
                                </p:cTn>
                              </p:par>
                              <p:par>
                                <p:cTn id="49" presetID="24"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 to="" calcmode="lin" valueType="num">
                                      <p:cBhvr>
                                        <p:cTn id="51" dur="1" fill="hold"/>
                                        <p:tgtEl>
                                          <p:spTgt spid="44"/>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to="" calcmode="lin" valueType="num">
                                      <p:cBhvr>
                                        <p:cTn id="54" dur="1" fill="hold"/>
                                        <p:tgtEl>
                                          <p:spTgt spid="4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7420621" cy="830997"/>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Practical Applications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8" name="Rectangle 7"/>
          <p:cNvSpPr/>
          <p:nvPr/>
        </p:nvSpPr>
        <p:spPr>
          <a:xfrm>
            <a:off x="76200" y="997089"/>
            <a:ext cx="8001000" cy="4524315"/>
          </a:xfrm>
          <a:prstGeom prst="rect">
            <a:avLst/>
          </a:prstGeom>
        </p:spPr>
        <p:txBody>
          <a:bodyPr wrap="square">
            <a:spAutoFit/>
          </a:bodyPr>
          <a:lstStyle/>
          <a:p>
            <a:pPr marL="742950" indent="-742950">
              <a:buFont typeface="Wingdings" pitchFamily="2" charset="2"/>
              <a:buChar char="Ø"/>
            </a:pPr>
            <a:r>
              <a:rPr lang="en-US" sz="3600" dirty="0" smtClean="0">
                <a:latin typeface="Georgia" pitchFamily="18" charset="0"/>
              </a:rPr>
              <a:t>Handwriting Recognition</a:t>
            </a:r>
          </a:p>
          <a:p>
            <a:pPr>
              <a:buFont typeface="Wingdings" pitchFamily="2" charset="2"/>
              <a:buChar char="Ø"/>
            </a:pPr>
            <a:r>
              <a:rPr lang="en-US" sz="3600" dirty="0" smtClean="0">
                <a:latin typeface="Georgia" pitchFamily="18" charset="0"/>
              </a:rPr>
              <a:t>Expert Systems</a:t>
            </a:r>
          </a:p>
          <a:p>
            <a:pPr>
              <a:buFont typeface="Wingdings" pitchFamily="2" charset="2"/>
              <a:buChar char="Ø"/>
            </a:pPr>
            <a:r>
              <a:rPr lang="en-US" sz="3600" dirty="0" smtClean="0">
                <a:latin typeface="Georgia" pitchFamily="18" charset="0"/>
              </a:rPr>
              <a:t>Optical Character Recognition</a:t>
            </a:r>
          </a:p>
          <a:p>
            <a:pPr>
              <a:buFont typeface="Wingdings" pitchFamily="2" charset="2"/>
              <a:buChar char="Ø"/>
            </a:pPr>
            <a:r>
              <a:rPr lang="en-US" sz="3600" dirty="0" smtClean="0">
                <a:latin typeface="Georgia" pitchFamily="18" charset="0"/>
              </a:rPr>
              <a:t>Neural Networks</a:t>
            </a:r>
          </a:p>
          <a:p>
            <a:pPr>
              <a:buFont typeface="Wingdings" pitchFamily="2" charset="2"/>
              <a:buChar char="Ø"/>
            </a:pPr>
            <a:r>
              <a:rPr lang="en-US" sz="3600" dirty="0" smtClean="0">
                <a:latin typeface="Georgia" pitchFamily="18" charset="0"/>
              </a:rPr>
              <a:t>Machine Translation</a:t>
            </a:r>
          </a:p>
          <a:p>
            <a:pPr>
              <a:buFont typeface="Wingdings" pitchFamily="2" charset="2"/>
              <a:buChar char="Ø"/>
            </a:pPr>
            <a:r>
              <a:rPr lang="en-US" sz="3600" dirty="0" smtClean="0">
                <a:latin typeface="Georgia" pitchFamily="18" charset="0"/>
              </a:rPr>
              <a:t>Speech Recognition</a:t>
            </a:r>
          </a:p>
          <a:p>
            <a:pPr>
              <a:buFont typeface="Wingdings" pitchFamily="2" charset="2"/>
              <a:buChar char="Ø"/>
            </a:pPr>
            <a:r>
              <a:rPr lang="en-US" sz="3600" dirty="0" smtClean="0">
                <a:latin typeface="Georgia" pitchFamily="18" charset="0"/>
              </a:rPr>
              <a:t>Computer Algebra Systems</a:t>
            </a:r>
          </a:p>
          <a:p>
            <a:pPr>
              <a:buFont typeface="Wingdings" pitchFamily="2" charset="2"/>
              <a:buChar char="Ø"/>
            </a:pPr>
            <a:r>
              <a:rPr lang="en-US" sz="3600" dirty="0" smtClean="0">
                <a:latin typeface="Georgia" pitchFamily="18" charset="0"/>
              </a:rPr>
              <a:t>Machine Vision</a:t>
            </a:r>
          </a:p>
        </p:txBody>
      </p:sp>
      <p:sp>
        <p:nvSpPr>
          <p:cNvPr id="4" name="Slide Number Placeholder 3"/>
          <p:cNvSpPr>
            <a:spLocks noGrp="1"/>
          </p:cNvSpPr>
          <p:nvPr>
            <p:ph type="sldNum" sz="quarter" idx="12"/>
          </p:nvPr>
        </p:nvSpPr>
        <p:spPr/>
        <p:txBody>
          <a:bodyPr/>
          <a:lstStyle/>
          <a:p>
            <a:fld id="{37D9C034-E8AD-4403-8A70-432FE601CCB8}"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p:cTn id="16"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8"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10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7" dur="10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8">
                                            <p:txEl>
                                              <p:pRg st="2" end="2"/>
                                            </p:txEl>
                                          </p:spTgt>
                                        </p:tgtEl>
                                        <p:attrNameLst>
                                          <p:attrName>style.visibility</p:attrName>
                                        </p:attrNameLst>
                                      </p:cBhvr>
                                      <p:to>
                                        <p:strVal val="visible"/>
                                      </p:to>
                                    </p:set>
                                    <p:anim calcmode="lin" valueType="num">
                                      <p:cBhvr>
                                        <p:cTn id="34" dur="10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36" dur="10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8">
                                            <p:txEl>
                                              <p:pRg st="3" end="3"/>
                                            </p:txEl>
                                          </p:spTgt>
                                        </p:tgtEl>
                                        <p:attrNameLst>
                                          <p:attrName>style.visibility</p:attrName>
                                        </p:attrNameLst>
                                      </p:cBhvr>
                                      <p:to>
                                        <p:strVal val="visible"/>
                                      </p:to>
                                    </p:set>
                                    <p:anim calcmode="lin" valueType="num">
                                      <p:cBhvr>
                                        <p:cTn id="43" dur="1000" fill="hold"/>
                                        <p:tgtEl>
                                          <p:spTgt spid="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8">
                                            <p:txEl>
                                              <p:pRg st="3" end="3"/>
                                            </p:txEl>
                                          </p:spTgt>
                                        </p:tgtEl>
                                        <p:attrNameLst>
                                          <p:attrName>ppt_y</p:attrName>
                                        </p:attrNameLst>
                                      </p:cBhvr>
                                      <p:tavLst>
                                        <p:tav tm="0">
                                          <p:val>
                                            <p:strVal val="#ppt_y"/>
                                          </p:val>
                                        </p:tav>
                                        <p:tav tm="100000">
                                          <p:val>
                                            <p:strVal val="#ppt_y"/>
                                          </p:val>
                                        </p:tav>
                                      </p:tavLst>
                                    </p:anim>
                                    <p:anim calcmode="lin" valueType="num">
                                      <p:cBhvr>
                                        <p:cTn id="45" dur="1000" fill="hold"/>
                                        <p:tgtEl>
                                          <p:spTgt spid="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8">
                                            <p:txEl>
                                              <p:pRg st="4" end="4"/>
                                            </p:txEl>
                                          </p:spTgt>
                                        </p:tgtEl>
                                        <p:attrNameLst>
                                          <p:attrName>style.visibility</p:attrName>
                                        </p:attrNameLst>
                                      </p:cBhvr>
                                      <p:to>
                                        <p:strVal val="visible"/>
                                      </p:to>
                                    </p:set>
                                    <p:anim calcmode="lin" valueType="num">
                                      <p:cBhvr>
                                        <p:cTn id="52" dur="1000" fill="hold"/>
                                        <p:tgtEl>
                                          <p:spTgt spid="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
                                          </p:val>
                                        </p:tav>
                                        <p:tav tm="100000">
                                          <p:val>
                                            <p:strVal val="#ppt_y"/>
                                          </p:val>
                                        </p:tav>
                                      </p:tavLst>
                                    </p:anim>
                                    <p:anim calcmode="lin" valueType="num">
                                      <p:cBhvr>
                                        <p:cTn id="54" dur="1000" fill="hold"/>
                                        <p:tgtEl>
                                          <p:spTgt spid="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8">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8">
                                            <p:txEl>
                                              <p:pRg st="5" end="5"/>
                                            </p:txEl>
                                          </p:spTgt>
                                        </p:tgtEl>
                                        <p:attrNameLst>
                                          <p:attrName>style.visibility</p:attrName>
                                        </p:attrNameLst>
                                      </p:cBhvr>
                                      <p:to>
                                        <p:strVal val="visible"/>
                                      </p:to>
                                    </p:set>
                                    <p:anim calcmode="lin" valueType="num">
                                      <p:cBhvr>
                                        <p:cTn id="61" dur="1000" fill="hold"/>
                                        <p:tgtEl>
                                          <p:spTgt spid="8">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1000" fill="hold"/>
                                        <p:tgtEl>
                                          <p:spTgt spid="8">
                                            <p:txEl>
                                              <p:pRg st="5" end="5"/>
                                            </p:txEl>
                                          </p:spTgt>
                                        </p:tgtEl>
                                        <p:attrNameLst>
                                          <p:attrName>ppt_y</p:attrName>
                                        </p:attrNameLst>
                                      </p:cBhvr>
                                      <p:tavLst>
                                        <p:tav tm="0">
                                          <p:val>
                                            <p:strVal val="#ppt_y"/>
                                          </p:val>
                                        </p:tav>
                                        <p:tav tm="100000">
                                          <p:val>
                                            <p:strVal val="#ppt_y"/>
                                          </p:val>
                                        </p:tav>
                                      </p:tavLst>
                                    </p:anim>
                                    <p:anim calcmode="lin" valueType="num">
                                      <p:cBhvr>
                                        <p:cTn id="63" dur="1000" fill="hold"/>
                                        <p:tgtEl>
                                          <p:spTgt spid="8">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1000" fill="hold"/>
                                        <p:tgtEl>
                                          <p:spTgt spid="8">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1000" tmFilter="0,0; .5, 1; 1, 1"/>
                                        <p:tgtEl>
                                          <p:spTgt spid="8">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nodeType="clickEffect">
                                  <p:stCondLst>
                                    <p:cond delay="0"/>
                                  </p:stCondLst>
                                  <p:iterate type="lt">
                                    <p:tmPct val="10000"/>
                                  </p:iterate>
                                  <p:childTnLst>
                                    <p:set>
                                      <p:cBhvr>
                                        <p:cTn id="69" dur="1" fill="hold">
                                          <p:stCondLst>
                                            <p:cond delay="0"/>
                                          </p:stCondLst>
                                        </p:cTn>
                                        <p:tgtEl>
                                          <p:spTgt spid="8">
                                            <p:txEl>
                                              <p:pRg st="6" end="6"/>
                                            </p:txEl>
                                          </p:spTgt>
                                        </p:tgtEl>
                                        <p:attrNameLst>
                                          <p:attrName>style.visibility</p:attrName>
                                        </p:attrNameLst>
                                      </p:cBhvr>
                                      <p:to>
                                        <p:strVal val="visible"/>
                                      </p:to>
                                    </p:set>
                                    <p:anim calcmode="lin" valueType="num">
                                      <p:cBhvr>
                                        <p:cTn id="70" dur="1000" fill="hold"/>
                                        <p:tgtEl>
                                          <p:spTgt spid="8">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8">
                                            <p:txEl>
                                              <p:pRg st="6" end="6"/>
                                            </p:txEl>
                                          </p:spTgt>
                                        </p:tgtEl>
                                        <p:attrNameLst>
                                          <p:attrName>ppt_y</p:attrName>
                                        </p:attrNameLst>
                                      </p:cBhvr>
                                      <p:tavLst>
                                        <p:tav tm="0">
                                          <p:val>
                                            <p:strVal val="#ppt_y"/>
                                          </p:val>
                                        </p:tav>
                                        <p:tav tm="100000">
                                          <p:val>
                                            <p:strVal val="#ppt_y"/>
                                          </p:val>
                                        </p:tav>
                                      </p:tavLst>
                                    </p:anim>
                                    <p:anim calcmode="lin" valueType="num">
                                      <p:cBhvr>
                                        <p:cTn id="72" dur="1000" fill="hold"/>
                                        <p:tgtEl>
                                          <p:spTgt spid="8">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8">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8">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nodeType="clickEffect">
                                  <p:stCondLst>
                                    <p:cond delay="0"/>
                                  </p:stCondLst>
                                  <p:iterate type="lt">
                                    <p:tmPct val="10000"/>
                                  </p:iterate>
                                  <p:childTnLst>
                                    <p:set>
                                      <p:cBhvr>
                                        <p:cTn id="78" dur="1" fill="hold">
                                          <p:stCondLst>
                                            <p:cond delay="0"/>
                                          </p:stCondLst>
                                        </p:cTn>
                                        <p:tgtEl>
                                          <p:spTgt spid="8">
                                            <p:txEl>
                                              <p:pRg st="7" end="7"/>
                                            </p:txEl>
                                          </p:spTgt>
                                        </p:tgtEl>
                                        <p:attrNameLst>
                                          <p:attrName>style.visibility</p:attrName>
                                        </p:attrNameLst>
                                      </p:cBhvr>
                                      <p:to>
                                        <p:strVal val="visible"/>
                                      </p:to>
                                    </p:set>
                                    <p:anim calcmode="lin" valueType="num">
                                      <p:cBhvr>
                                        <p:cTn id="79" dur="1000" fill="hold"/>
                                        <p:tgtEl>
                                          <p:spTgt spid="8">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1000" fill="hold"/>
                                        <p:tgtEl>
                                          <p:spTgt spid="8">
                                            <p:txEl>
                                              <p:pRg st="7" end="7"/>
                                            </p:txEl>
                                          </p:spTgt>
                                        </p:tgtEl>
                                        <p:attrNameLst>
                                          <p:attrName>ppt_y</p:attrName>
                                        </p:attrNameLst>
                                      </p:cBhvr>
                                      <p:tavLst>
                                        <p:tav tm="0">
                                          <p:val>
                                            <p:strVal val="#ppt_y"/>
                                          </p:val>
                                        </p:tav>
                                        <p:tav tm="100000">
                                          <p:val>
                                            <p:strVal val="#ppt_y"/>
                                          </p:val>
                                        </p:tav>
                                      </p:tavLst>
                                    </p:anim>
                                    <p:anim calcmode="lin" valueType="num">
                                      <p:cBhvr>
                                        <p:cTn id="81" dur="1000" fill="hold"/>
                                        <p:tgtEl>
                                          <p:spTgt spid="8">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1000" fill="hold"/>
                                        <p:tgtEl>
                                          <p:spTgt spid="8">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0" tmFilter="0,0; .5, 1; 1, 1"/>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2"/>
          <a:srcRect/>
          <a:stretch>
            <a:fillRect/>
          </a:stretch>
        </p:blipFill>
        <p:spPr bwMode="auto">
          <a:xfrm>
            <a:off x="228600" y="1298576"/>
            <a:ext cx="8637136" cy="5178424"/>
          </a:xfrm>
          <a:prstGeom prst="rect">
            <a:avLst/>
          </a:prstGeom>
          <a:noFill/>
          <a:ln w="9525">
            <a:noFill/>
            <a:miter lim="800000"/>
            <a:headEnd/>
            <a:tailEnd/>
          </a:ln>
        </p:spPr>
      </p:pic>
      <p:sp>
        <p:nvSpPr>
          <p:cNvPr id="19" name="Rectangle 10"/>
          <p:cNvSpPr>
            <a:spLocks noChangeArrowheads="1"/>
          </p:cNvSpPr>
          <p:nvPr/>
        </p:nvSpPr>
        <p:spPr bwMode="auto">
          <a:xfrm>
            <a:off x="2232139" y="912071"/>
            <a:ext cx="1785258" cy="925408"/>
          </a:xfrm>
          <a:prstGeom prst="rect">
            <a:avLst/>
          </a:prstGeom>
          <a:gradFill rotWithShape="0">
            <a:gsLst>
              <a:gs pos="0">
                <a:srgbClr val="CCCCFF"/>
              </a:gs>
              <a:gs pos="100000">
                <a:srgbClr val="CCCCFF">
                  <a:gamma/>
                  <a:tint val="48627"/>
                  <a:invGamma/>
                </a:srgbClr>
              </a:gs>
            </a:gsLst>
            <a:lin ang="5400000" scaled="1"/>
          </a:gradFill>
          <a:ln w="9525">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Artificial</a:t>
            </a:r>
            <a:br>
              <a:rPr kumimoji="0" lang="en-US" sz="1800" b="0" i="0" u="none" strike="noStrike" kern="0" cap="none" spc="0" normalizeH="0" baseline="0" noProof="0" dirty="0">
                <a:ln>
                  <a:noFill/>
                </a:ln>
                <a:solidFill>
                  <a:sysClr val="windowText" lastClr="000000"/>
                </a:solidFill>
                <a:effectLst/>
                <a:uLnTx/>
                <a:uFillTx/>
              </a:rPr>
            </a:br>
            <a:r>
              <a:rPr kumimoji="0" lang="en-US" sz="1800" b="0" i="0" u="none" strike="noStrike" kern="0" cap="none" spc="0" normalizeH="0" baseline="0" noProof="0" dirty="0">
                <a:ln>
                  <a:noFill/>
                </a:ln>
                <a:solidFill>
                  <a:sysClr val="windowText" lastClr="000000"/>
                </a:solidFill>
                <a:effectLst/>
                <a:uLnTx/>
                <a:uFillTx/>
              </a:rPr>
              <a:t>intelligence</a:t>
            </a:r>
          </a:p>
        </p:txBody>
      </p:sp>
      <p:sp>
        <p:nvSpPr>
          <p:cNvPr id="33" name="Text Box 16"/>
          <p:cNvSpPr txBox="1">
            <a:spLocks noChangeArrowheads="1"/>
          </p:cNvSpPr>
          <p:nvPr/>
        </p:nvSpPr>
        <p:spPr bwMode="auto">
          <a:xfrm>
            <a:off x="6799218" y="4337447"/>
            <a:ext cx="1963782" cy="615553"/>
          </a:xfrm>
          <a:prstGeom prst="rect">
            <a:avLst/>
          </a:prstGeom>
          <a:solidFill>
            <a:srgbClr val="FFFFFF"/>
          </a:solidFill>
          <a:ln w="9525">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Expert systems</a:t>
            </a:r>
          </a:p>
          <a:p>
            <a:pPr marL="0" marR="0" lvl="0" indent="0" algn="ctr" defTabSz="914400" eaLnBrk="1" fontAlgn="auto" latinLnBrk="0" hangingPunct="1">
              <a:lnSpc>
                <a:spcPct val="100000"/>
              </a:lnSpc>
              <a:spcBef>
                <a:spcPct val="50000"/>
              </a:spcBef>
              <a:spcAft>
                <a:spcPts val="0"/>
              </a:spcAft>
              <a:buClrTx/>
              <a:buSzTx/>
              <a:buFontTx/>
              <a:buNone/>
              <a:tabLst/>
              <a:defRPr/>
            </a:pPr>
            <a:endParaRPr kumimoji="0" lang="en-US" sz="1600" b="0" i="0" u="none" strike="noStrike" kern="0" cap="none" spc="0" normalizeH="0" baseline="0" noProof="0" dirty="0" smtClean="0">
              <a:ln>
                <a:noFill/>
              </a:ln>
              <a:solidFill>
                <a:sysClr val="windowText" lastClr="000000"/>
              </a:solidFill>
              <a:effectLst/>
              <a:uLnTx/>
              <a:uFillTx/>
            </a:endParaRPr>
          </a:p>
        </p:txBody>
      </p:sp>
      <p:sp>
        <p:nvSpPr>
          <p:cNvPr id="34" name="Rectangle 33"/>
          <p:cNvSpPr/>
          <p:nvPr/>
        </p:nvSpPr>
        <p:spPr>
          <a:xfrm>
            <a:off x="0" y="0"/>
            <a:ext cx="9144000" cy="830997"/>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Practical Applications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35" name="Slide Number Placeholder 34"/>
          <p:cNvSpPr>
            <a:spLocks noGrp="1"/>
          </p:cNvSpPr>
          <p:nvPr>
            <p:ph type="sldNum" sz="quarter" idx="12"/>
          </p:nvPr>
        </p:nvSpPr>
        <p:spPr/>
        <p:txBody>
          <a:bodyPr/>
          <a:lstStyle/>
          <a:p>
            <a:fld id="{37D9C034-E8AD-4403-8A70-432FE601CCB8}"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500" fill="hold"/>
                                        <p:tgtEl>
                                          <p:spTgt spid="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xEl>
                                              <p:pRg st="0" end="0"/>
                                            </p:txEl>
                                          </p:spTgt>
                                        </p:tgtEl>
                                      </p:cBhvr>
                                    </p:animEffect>
                                  </p:childTnLst>
                                </p:cTn>
                              </p:par>
                            </p:childTnLst>
                          </p:cTn>
                        </p:par>
                        <p:par>
                          <p:cTn id="12" fill="hold">
                            <p:stCondLst>
                              <p:cond delay="1800"/>
                            </p:stCondLst>
                            <p:childTnLst>
                              <p:par>
                                <p:cTn id="13" presetID="21"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2000"/>
                                        <p:tgtEl>
                                          <p:spTgt spid="19"/>
                                        </p:tgtEl>
                                      </p:cBhvr>
                                    </p:animEffect>
                                  </p:childTnLst>
                                </p:cTn>
                              </p:par>
                              <p:par>
                                <p:cTn id="16" presetID="21"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heel(4)">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9C034-E8AD-4403-8A70-432FE601CCB8}" type="slidenum">
              <a:rPr lang="en-US" smtClean="0"/>
              <a:pPr/>
              <a:t>15</a:t>
            </a:fld>
            <a:endParaRPr lang="en-US"/>
          </a:p>
        </p:txBody>
      </p:sp>
      <p:sp>
        <p:nvSpPr>
          <p:cNvPr id="5" name="Rectangle 4"/>
          <p:cNvSpPr/>
          <p:nvPr/>
        </p:nvSpPr>
        <p:spPr>
          <a:xfrm>
            <a:off x="0" y="1219200"/>
            <a:ext cx="6705600" cy="1200329"/>
          </a:xfrm>
          <a:prstGeom prst="rect">
            <a:avLst/>
          </a:prstGeom>
          <a:noFill/>
        </p:spPr>
        <p:txBody>
          <a:bodyPr wrap="squar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4">
                      <a:satMod val="175000"/>
                      <a:alpha val="40000"/>
                    </a:schemeClr>
                  </a:glow>
                  <a:outerShdw blurRad="41275" dist="12700" dir="12000000" algn="tl" rotWithShape="0">
                    <a:srgbClr val="000000">
                      <a:alpha val="40000"/>
                    </a:srgbClr>
                  </a:outerShdw>
                  <a:reflection blurRad="6350" stA="60000" endA="900" endPos="58000" dir="5400000" sy="-100000" algn="bl" rotWithShape="0"/>
                </a:effectLst>
                <a:latin typeface="Charlesworth" pitchFamily="82" charset="0"/>
              </a:rPr>
              <a:t>ROBOTS BY:</a:t>
            </a:r>
            <a:endParaRPr lang="en-US"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glow rad="228600">
                  <a:schemeClr val="accent4">
                    <a:satMod val="175000"/>
                    <a:alpha val="40000"/>
                  </a:schemeClr>
                </a:glow>
                <a:outerShdw blurRad="41275" dist="12700" dir="12000000" algn="tl" rotWithShape="0">
                  <a:srgbClr val="000000">
                    <a:alpha val="40000"/>
                  </a:srgbClr>
                </a:outerShdw>
                <a:reflection blurRad="6350" stA="60000" endA="900" endPos="58000" dir="5400000" sy="-100000" algn="bl" rotWithShape="0"/>
              </a:effectLst>
              <a:latin typeface="Charlesworth" pitchFamily="82" charset="0"/>
            </a:endParaRPr>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204" y="76200"/>
            <a:ext cx="7092006" cy="769441"/>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Introduction to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ROBOTICS:</a:t>
            </a:r>
            <a:endParaRPr lang="en-US" sz="4800" u="sng" dirty="0" smtClean="0"/>
          </a:p>
        </p:txBody>
      </p:sp>
      <p:sp>
        <p:nvSpPr>
          <p:cNvPr id="7" name="TextBox 6"/>
          <p:cNvSpPr txBox="1"/>
          <p:nvPr/>
        </p:nvSpPr>
        <p:spPr>
          <a:xfrm>
            <a:off x="0" y="1066800"/>
            <a:ext cx="7315200" cy="2207912"/>
          </a:xfrm>
          <a:prstGeom prst="rect">
            <a:avLst/>
          </a:prstGeom>
          <a:noFill/>
        </p:spPr>
        <p:txBody>
          <a:bodyPr wrap="square" rtlCol="0">
            <a:spAutoFit/>
          </a:bodyPr>
          <a:lstStyle/>
          <a:p>
            <a:pPr>
              <a:lnSpc>
                <a:spcPct val="150000"/>
              </a:lnSpc>
              <a:buFont typeface="Wingdings" pitchFamily="2" charset="2"/>
              <a:buChar char="Ø"/>
            </a:pPr>
            <a:r>
              <a:rPr lang="en-US" sz="3200" dirty="0" smtClean="0"/>
              <a:t>What does mean by ….ROBOTICS..</a:t>
            </a:r>
          </a:p>
          <a:p>
            <a:pPr>
              <a:lnSpc>
                <a:spcPct val="150000"/>
              </a:lnSpc>
              <a:buFont typeface="Wingdings" pitchFamily="2" charset="2"/>
              <a:buChar char="Ø"/>
            </a:pPr>
            <a:r>
              <a:rPr lang="en-US" sz="3200" dirty="0" smtClean="0">
                <a:latin typeface="Georgia" pitchFamily="18" charset="0"/>
              </a:rPr>
              <a:t>Definition of Robots</a:t>
            </a:r>
          </a:p>
          <a:p>
            <a:pPr>
              <a:lnSpc>
                <a:spcPct val="150000"/>
              </a:lnSpc>
              <a:buFont typeface="Wingdings" pitchFamily="2" charset="2"/>
              <a:buChar char="Ø"/>
            </a:pPr>
            <a:r>
              <a:rPr lang="en-US" sz="3200" dirty="0" smtClean="0"/>
              <a:t>History of Robots</a:t>
            </a:r>
            <a:endParaRPr lang="en-US" sz="3200" dirty="0"/>
          </a:p>
        </p:txBody>
      </p:sp>
      <p:pic>
        <p:nvPicPr>
          <p:cNvPr id="8" name="Picture 6" descr="robo"/>
          <p:cNvPicPr>
            <a:picLocks noChangeAspect="1" noChangeArrowheads="1"/>
          </p:cNvPicPr>
          <p:nvPr/>
        </p:nvPicPr>
        <p:blipFill>
          <a:blip r:embed="rId2">
            <a:duotone>
              <a:schemeClr val="accent2">
                <a:shade val="45000"/>
                <a:satMod val="135000"/>
              </a:schemeClr>
              <a:prstClr val="white"/>
            </a:duotone>
          </a:blip>
          <a:srcRect/>
          <a:stretch>
            <a:fillRect/>
          </a:stretch>
        </p:blipFill>
        <p:spPr bwMode="auto">
          <a:xfrm>
            <a:off x="5867400" y="2438400"/>
            <a:ext cx="2949575" cy="4176713"/>
          </a:xfrm>
          <a:prstGeom prst="roundRect">
            <a:avLst>
              <a:gd name="adj" fmla="val 19162"/>
            </a:avLst>
          </a:prstGeom>
          <a:solidFill>
            <a:srgbClr val="FFFFFF">
              <a:shade val="85000"/>
            </a:srgbClr>
          </a:solidFill>
          <a:ln>
            <a:noFill/>
          </a:ln>
          <a:effectLst>
            <a:glow rad="228600">
              <a:schemeClr val="accent5">
                <a:satMod val="175000"/>
                <a:alpha val="40000"/>
              </a:schemeClr>
            </a:glow>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37D9C034-E8AD-4403-8A70-432FE601CCB8}" type="slidenum">
              <a:rPr lang="en-US" smtClean="0"/>
              <a:pPr/>
              <a:t>16</a:t>
            </a:fld>
            <a:endParaRPr lang="en-US"/>
          </a:p>
        </p:txBody>
      </p:sp>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8"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p:cTn id="25"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7"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1000" tmFilter="0,0; .5, 1; 1, 1"/>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7">
                                            <p:txEl>
                                              <p:pRg st="2" end="2"/>
                                            </p:txEl>
                                          </p:spTgt>
                                        </p:tgtEl>
                                        <p:attrNameLst>
                                          <p:attrName>style.visibility</p:attrName>
                                        </p:attrNameLst>
                                      </p:cBhvr>
                                      <p:to>
                                        <p:strVal val="visible"/>
                                      </p:to>
                                    </p:set>
                                    <p:anim calcmode="lin" valueType="num">
                                      <p:cBhvr>
                                        <p:cTn id="34" dur="10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6" dur="10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7">
                                            <p:txEl>
                                              <p:pRg st="2" end="2"/>
                                            </p:txEl>
                                          </p:spTgt>
                                        </p:tgtEl>
                                      </p:cBhvr>
                                    </p:animEffect>
                                  </p:childTnLst>
                                </p:cTn>
                              </p:par>
                            </p:childTnLst>
                          </p:cTn>
                        </p:par>
                        <p:par>
                          <p:cTn id="39" fill="hold">
                            <p:stCondLst>
                              <p:cond delay="240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162800" cy="769441"/>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Introduction to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ROBOTICS:</a:t>
            </a:r>
            <a:endParaRPr lang="en-US" sz="4800" u="sng" dirty="0" smtClean="0"/>
          </a:p>
        </p:txBody>
      </p:sp>
      <p:sp>
        <p:nvSpPr>
          <p:cNvPr id="5" name="Rectangle 4"/>
          <p:cNvSpPr/>
          <p:nvPr/>
        </p:nvSpPr>
        <p:spPr>
          <a:xfrm>
            <a:off x="0" y="1143000"/>
            <a:ext cx="9144000" cy="2123658"/>
          </a:xfrm>
          <a:prstGeom prst="rect">
            <a:avLst/>
          </a:prstGeom>
        </p:spPr>
        <p:txBody>
          <a:bodyPr wrap="square">
            <a:spAutoFit/>
          </a:bodyPr>
          <a:lstStyle/>
          <a:p>
            <a:pPr>
              <a:buFont typeface="Wingdings" pitchFamily="2" charset="2"/>
              <a:buChar char="Ø"/>
            </a:pPr>
            <a:r>
              <a:rPr lang="en-US" sz="4400" dirty="0" smtClean="0"/>
              <a:t>“</a:t>
            </a:r>
            <a:r>
              <a:rPr lang="en-US" sz="4400" dirty="0" smtClean="0">
                <a:latin typeface="Georgia" pitchFamily="18" charset="0"/>
              </a:rPr>
              <a:t>Robotics” is the science and technology of   Robots, their design, manufacture, and application</a:t>
            </a:r>
            <a:r>
              <a:rPr lang="en-US" sz="2800" dirty="0" smtClean="0">
                <a:latin typeface="Georgia" pitchFamily="18" charset="0"/>
              </a:rPr>
              <a:t>.</a:t>
            </a:r>
          </a:p>
        </p:txBody>
      </p:sp>
      <p:sp>
        <p:nvSpPr>
          <p:cNvPr id="6" name="Slide Number Placeholder 5"/>
          <p:cNvSpPr>
            <a:spLocks noGrp="1"/>
          </p:cNvSpPr>
          <p:nvPr>
            <p:ph type="sldNum" sz="quarter" idx="12"/>
          </p:nvPr>
        </p:nvSpPr>
        <p:spPr/>
        <p:txBody>
          <a:bodyPr/>
          <a:lstStyle/>
          <a:p>
            <a:fld id="{37D9C034-E8AD-4403-8A70-432FE601CCB8}"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par>
                          <p:cTn id="12" fill="hold">
                            <p:stCondLst>
                              <p:cond delay="32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769441"/>
          </a:xfrm>
          <a:prstGeom prst="rect">
            <a:avLst/>
          </a:prstGeom>
        </p:spPr>
        <p:txBody>
          <a:bodyPr>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Intro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endParaRPr lang="en-US" sz="4800" u="sng" dirty="0" smtClean="0"/>
          </a:p>
        </p:txBody>
      </p:sp>
      <p:sp>
        <p:nvSpPr>
          <p:cNvPr id="5" name="Rectangle 4"/>
          <p:cNvSpPr/>
          <p:nvPr/>
        </p:nvSpPr>
        <p:spPr>
          <a:xfrm>
            <a:off x="0" y="1066800"/>
            <a:ext cx="9144000" cy="3323987"/>
          </a:xfrm>
          <a:prstGeom prst="rect">
            <a:avLst/>
          </a:prstGeom>
        </p:spPr>
        <p:txBody>
          <a:bodyPr wrap="square">
            <a:spAutoFit/>
          </a:bodyPr>
          <a:lstStyle/>
          <a:p>
            <a:r>
              <a:rPr lang="en-US" sz="2800" dirty="0" smtClean="0">
                <a:latin typeface="Georgia" pitchFamily="18" charset="0"/>
              </a:rPr>
              <a:t>       "</a:t>
            </a:r>
            <a:r>
              <a:rPr lang="en-US" sz="3000" dirty="0" smtClean="0">
                <a:latin typeface="Georgia" pitchFamily="18" charset="0"/>
              </a:rPr>
              <a:t>A reprogrammable, multifunctional manipulator  	designed to move materials, parts, tools, or 	specialized devices through various 	programmed motions for the performance of a	 variety of tasks." .</a:t>
            </a:r>
          </a:p>
          <a:p>
            <a:endParaRPr lang="en-US" sz="3000" b="1" dirty="0" smtClean="0">
              <a:latin typeface="Georgia" pitchFamily="18" charset="0"/>
            </a:endParaRPr>
          </a:p>
          <a:p>
            <a:r>
              <a:rPr lang="en-US" sz="3000" b="1" dirty="0" smtClean="0">
                <a:latin typeface="Georgia" pitchFamily="18" charset="0"/>
              </a:rPr>
              <a:t>	(The Robot Institute Of America 1979)</a:t>
            </a:r>
            <a:endParaRPr lang="en-US" sz="3000" b="1" dirty="0"/>
          </a:p>
        </p:txBody>
      </p:sp>
      <p:sp>
        <p:nvSpPr>
          <p:cNvPr id="6" name="Slide Number Placeholder 5"/>
          <p:cNvSpPr>
            <a:spLocks noGrp="1"/>
          </p:cNvSpPr>
          <p:nvPr>
            <p:ph type="sldNum" sz="quarter" idx="12"/>
          </p:nvPr>
        </p:nvSpPr>
        <p:spPr/>
        <p:txBody>
          <a:bodyPr/>
          <a:lstStyle/>
          <a:p>
            <a:fld id="{37D9C034-E8AD-4403-8A70-432FE601CCB8}"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childTnLst>
                          </p:cTn>
                        </p:par>
                        <p:par>
                          <p:cTn id="12" fill="hold">
                            <p:stCondLst>
                              <p:cond delay="21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5">
                                            <p:txEl>
                                              <p:pRg st="0" end="0"/>
                                            </p:txEl>
                                          </p:spTgt>
                                        </p:tgtEl>
                                      </p:cBhvr>
                                    </p:animEffect>
                                  </p:childTnLst>
                                </p:cTn>
                              </p:par>
                            </p:childTnLst>
                          </p:cTn>
                        </p:par>
                        <p:par>
                          <p:cTn id="20" fill="hold">
                            <p:stCondLst>
                              <p:cond delay="197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18370"/>
            <a:ext cx="5334000" cy="4031873"/>
          </a:xfrm>
          <a:prstGeom prst="rect">
            <a:avLst/>
          </a:prstGeom>
        </p:spPr>
        <p:txBody>
          <a:bodyPr wrap="square">
            <a:spAutoFit/>
          </a:bodyPr>
          <a:lstStyle/>
          <a:p>
            <a:pPr>
              <a:buFont typeface="Wingdings" pitchFamily="2" charset="2"/>
              <a:buChar char="Ø"/>
            </a:pPr>
            <a:r>
              <a:rPr lang="en-US" sz="3200" dirty="0" smtClean="0">
                <a:latin typeface="Georgia" pitchFamily="18" charset="0"/>
              </a:rPr>
              <a:t>Space Exploration</a:t>
            </a:r>
          </a:p>
          <a:p>
            <a:pPr>
              <a:buFont typeface="Wingdings" pitchFamily="2" charset="2"/>
              <a:buChar char="Ø"/>
            </a:pPr>
            <a:r>
              <a:rPr lang="en-US" sz="3200" dirty="0" smtClean="0">
                <a:latin typeface="Georgia" pitchFamily="18" charset="0"/>
              </a:rPr>
              <a:t>Healthcare</a:t>
            </a:r>
          </a:p>
          <a:p>
            <a:pPr>
              <a:buFont typeface="Wingdings" pitchFamily="2" charset="2"/>
              <a:buChar char="Ø"/>
            </a:pPr>
            <a:r>
              <a:rPr lang="en-US" sz="3200" dirty="0" smtClean="0">
                <a:latin typeface="Georgia" pitchFamily="18" charset="0"/>
              </a:rPr>
              <a:t>Domestic</a:t>
            </a:r>
          </a:p>
          <a:p>
            <a:pPr>
              <a:buFont typeface="Wingdings" pitchFamily="2" charset="2"/>
              <a:buChar char="Ø"/>
            </a:pPr>
            <a:r>
              <a:rPr lang="en-US" sz="3200" dirty="0" smtClean="0">
                <a:latin typeface="Georgia" pitchFamily="18" charset="0"/>
              </a:rPr>
              <a:t>Military defense</a:t>
            </a:r>
          </a:p>
          <a:p>
            <a:pPr>
              <a:buFont typeface="Wingdings" pitchFamily="2" charset="2"/>
              <a:buChar char="Ø"/>
            </a:pPr>
            <a:r>
              <a:rPr lang="en-US" sz="3200" dirty="0" smtClean="0">
                <a:latin typeface="Georgia" pitchFamily="18" charset="0"/>
              </a:rPr>
              <a:t>Manufacturing</a:t>
            </a:r>
          </a:p>
          <a:p>
            <a:pPr>
              <a:buFont typeface="Wingdings" pitchFamily="2" charset="2"/>
              <a:buChar char="Ø"/>
            </a:pPr>
            <a:r>
              <a:rPr lang="en-US" sz="3200" dirty="0" smtClean="0">
                <a:latin typeface="Georgia" pitchFamily="18" charset="0"/>
              </a:rPr>
              <a:t>Recreational/ Social Use</a:t>
            </a:r>
          </a:p>
          <a:p>
            <a:pPr>
              <a:buFont typeface="Wingdings" pitchFamily="2" charset="2"/>
              <a:buChar char="Ø"/>
            </a:pPr>
            <a:r>
              <a:rPr lang="en-US" sz="3200" dirty="0" smtClean="0">
                <a:latin typeface="Georgia" pitchFamily="18" charset="0"/>
              </a:rPr>
              <a:t>Agriculture</a:t>
            </a:r>
          </a:p>
          <a:p>
            <a:pPr>
              <a:buFont typeface="Wingdings" pitchFamily="2" charset="2"/>
              <a:buChar char="Ø"/>
            </a:pPr>
            <a:r>
              <a:rPr lang="en-US" sz="3200" dirty="0" smtClean="0">
                <a:latin typeface="Georgia" pitchFamily="18" charset="0"/>
              </a:rPr>
              <a:t>Other intelligent machines</a:t>
            </a:r>
          </a:p>
        </p:txBody>
      </p:sp>
      <p:pic>
        <p:nvPicPr>
          <p:cNvPr id="6" name="Picture 4" descr="man"/>
          <p:cNvPicPr>
            <a:picLocks noChangeAspect="1" noChangeArrowheads="1"/>
          </p:cNvPicPr>
          <p:nvPr/>
        </p:nvPicPr>
        <p:blipFill>
          <a:blip r:embed="rId2"/>
          <a:srcRect/>
          <a:stretch>
            <a:fillRect/>
          </a:stretch>
        </p:blipFill>
        <p:spPr bwMode="auto">
          <a:xfrm>
            <a:off x="5400675" y="762000"/>
            <a:ext cx="3438525" cy="6096000"/>
          </a:xfrm>
          <a:prstGeom prst="rect">
            <a:avLst/>
          </a:prstGeom>
          <a:noFill/>
          <a:ln w="9525">
            <a:noFill/>
            <a:miter lim="800000"/>
            <a:headEnd/>
            <a:tailEnd/>
          </a:ln>
        </p:spPr>
      </p:pic>
      <p:sp>
        <p:nvSpPr>
          <p:cNvPr id="7" name="Rectangle 6"/>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800" dirty="0" smtClean="0"/>
          </a:p>
        </p:txBody>
      </p:sp>
      <p:sp>
        <p:nvSpPr>
          <p:cNvPr id="8" name="Slide Number Placeholder 7"/>
          <p:cNvSpPr>
            <a:spLocks noGrp="1"/>
          </p:cNvSpPr>
          <p:nvPr>
            <p:ph type="sldNum" sz="quarter" idx="12"/>
          </p:nvPr>
        </p:nvSpPr>
        <p:spPr/>
        <p:txBody>
          <a:bodyPr/>
          <a:lstStyle/>
          <a:p>
            <a:fld id="{37D9C034-E8AD-4403-8A70-432FE601CCB8}"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7">
                                            <p:txEl>
                                              <p:pRg st="1" end="1"/>
                                            </p:txEl>
                                          </p:spTgt>
                                        </p:tgtEl>
                                      </p:cBhvr>
                                    </p:animEffect>
                                  </p:childTnLst>
                                </p:cTn>
                              </p:par>
                            </p:childTnLst>
                          </p:cTn>
                        </p:par>
                        <p:par>
                          <p:cTn id="19" fill="hold">
                            <p:stCondLst>
                              <p:cond delay="26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5">
                                            <p:txEl>
                                              <p:pRg st="0" end="0"/>
                                            </p:txEl>
                                          </p:spTgt>
                                        </p:tgtEl>
                                      </p:cBhvr>
                                    </p:animEffect>
                                  </p:childTnLst>
                                </p:cTn>
                              </p:par>
                            </p:childTnLst>
                          </p:cTn>
                        </p:par>
                        <p:par>
                          <p:cTn id="27" fill="hold">
                            <p:stCondLst>
                              <p:cond delay="51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2"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5">
                                            <p:txEl>
                                              <p:pRg st="1" end="1"/>
                                            </p:txEl>
                                          </p:spTgt>
                                        </p:tgtEl>
                                      </p:cBhvr>
                                    </p:animEffect>
                                  </p:childTnLst>
                                </p:cTn>
                              </p:par>
                            </p:childTnLst>
                          </p:cTn>
                        </p:par>
                        <p:par>
                          <p:cTn id="35" fill="hold">
                            <p:stCondLst>
                              <p:cond delay="7000"/>
                            </p:stCondLst>
                            <p:childTnLst>
                              <p:par>
                                <p:cTn id="36" presetID="41" presetClass="entr" presetSubtype="0" fill="hold" nodeType="afterEffect">
                                  <p:stCondLst>
                                    <p:cond delay="0"/>
                                  </p:stCondLst>
                                  <p:iterate type="lt">
                                    <p:tmPct val="10000"/>
                                  </p:iterate>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0"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5">
                                            <p:txEl>
                                              <p:pRg st="2" end="2"/>
                                            </p:txEl>
                                          </p:spTgt>
                                        </p:tgtEl>
                                      </p:cBhvr>
                                    </p:animEffect>
                                  </p:childTnLst>
                                </p:cTn>
                              </p:par>
                            </p:childTnLst>
                          </p:cTn>
                        </p:par>
                        <p:par>
                          <p:cTn id="43" fill="hold">
                            <p:stCondLst>
                              <p:cond delay="87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p:cTn id="46" dur="10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8" dur="10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5">
                                            <p:txEl>
                                              <p:pRg st="3" end="3"/>
                                            </p:txEl>
                                          </p:spTgt>
                                        </p:tgtEl>
                                      </p:cBhvr>
                                    </p:animEffect>
                                  </p:childTnLst>
                                </p:cTn>
                              </p:par>
                            </p:childTnLst>
                          </p:cTn>
                        </p:par>
                        <p:par>
                          <p:cTn id="51" fill="hold">
                            <p:stCondLst>
                              <p:cond delay="11100"/>
                            </p:stCondLst>
                            <p:childTnLst>
                              <p:par>
                                <p:cTn id="52" presetID="41" presetClass="entr" presetSubtype="0" fill="hold" nodeType="afterEffect">
                                  <p:stCondLst>
                                    <p:cond delay="0"/>
                                  </p:stCondLst>
                                  <p:iterate type="lt">
                                    <p:tmPct val="10000"/>
                                  </p:iterate>
                                  <p:childTnLst>
                                    <p:set>
                                      <p:cBhvr>
                                        <p:cTn id="53" dur="1" fill="hold">
                                          <p:stCondLst>
                                            <p:cond delay="0"/>
                                          </p:stCondLst>
                                        </p:cTn>
                                        <p:tgtEl>
                                          <p:spTgt spid="5">
                                            <p:txEl>
                                              <p:pRg st="4" end="4"/>
                                            </p:txEl>
                                          </p:spTgt>
                                        </p:tgtEl>
                                        <p:attrNameLst>
                                          <p:attrName>style.visibility</p:attrName>
                                        </p:attrNameLst>
                                      </p:cBhvr>
                                      <p:to>
                                        <p:strVal val="visible"/>
                                      </p:to>
                                    </p:set>
                                    <p:anim calcmode="lin" valueType="num">
                                      <p:cBhvr>
                                        <p:cTn id="54" dur="1000" fill="hold"/>
                                        <p:tgtEl>
                                          <p:spTgt spid="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1000" fill="hold"/>
                                        <p:tgtEl>
                                          <p:spTgt spid="5">
                                            <p:txEl>
                                              <p:pRg st="4" end="4"/>
                                            </p:txEl>
                                          </p:spTgt>
                                        </p:tgtEl>
                                        <p:attrNameLst>
                                          <p:attrName>ppt_y</p:attrName>
                                        </p:attrNameLst>
                                      </p:cBhvr>
                                      <p:tavLst>
                                        <p:tav tm="0">
                                          <p:val>
                                            <p:strVal val="#ppt_y"/>
                                          </p:val>
                                        </p:tav>
                                        <p:tav tm="100000">
                                          <p:val>
                                            <p:strVal val="#ppt_y"/>
                                          </p:val>
                                        </p:tav>
                                      </p:tavLst>
                                    </p:anim>
                                    <p:anim calcmode="lin" valueType="num">
                                      <p:cBhvr>
                                        <p:cTn id="56" dur="1000" fill="hold"/>
                                        <p:tgtEl>
                                          <p:spTgt spid="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1000" fill="hold"/>
                                        <p:tgtEl>
                                          <p:spTgt spid="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0" tmFilter="0,0; .5, 1; 1, 1"/>
                                        <p:tgtEl>
                                          <p:spTgt spid="5">
                                            <p:txEl>
                                              <p:pRg st="4" end="4"/>
                                            </p:txEl>
                                          </p:spTgt>
                                        </p:tgtEl>
                                      </p:cBhvr>
                                    </p:animEffect>
                                  </p:childTnLst>
                                </p:cTn>
                              </p:par>
                            </p:childTnLst>
                          </p:cTn>
                        </p:par>
                        <p:par>
                          <p:cTn id="59" fill="hold">
                            <p:stCondLst>
                              <p:cond delay="1330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5">
                                            <p:txEl>
                                              <p:pRg st="5" end="5"/>
                                            </p:txEl>
                                          </p:spTgt>
                                        </p:tgtEl>
                                        <p:attrNameLst>
                                          <p:attrName>style.visibility</p:attrName>
                                        </p:attrNameLst>
                                      </p:cBhvr>
                                      <p:to>
                                        <p:strVal val="visible"/>
                                      </p:to>
                                    </p:set>
                                    <p:anim calcmode="lin" valueType="num">
                                      <p:cBhvr>
                                        <p:cTn id="62" dur="1000" fill="hold"/>
                                        <p:tgtEl>
                                          <p:spTgt spid="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1000" fill="hold"/>
                                        <p:tgtEl>
                                          <p:spTgt spid="5">
                                            <p:txEl>
                                              <p:pRg st="5" end="5"/>
                                            </p:txEl>
                                          </p:spTgt>
                                        </p:tgtEl>
                                        <p:attrNameLst>
                                          <p:attrName>ppt_y</p:attrName>
                                        </p:attrNameLst>
                                      </p:cBhvr>
                                      <p:tavLst>
                                        <p:tav tm="0">
                                          <p:val>
                                            <p:strVal val="#ppt_y"/>
                                          </p:val>
                                        </p:tav>
                                        <p:tav tm="100000">
                                          <p:val>
                                            <p:strVal val="#ppt_y"/>
                                          </p:val>
                                        </p:tav>
                                      </p:tavLst>
                                    </p:anim>
                                    <p:anim calcmode="lin" valueType="num">
                                      <p:cBhvr>
                                        <p:cTn id="64" dur="1000" fill="hold"/>
                                        <p:tgtEl>
                                          <p:spTgt spid="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1000" fill="hold"/>
                                        <p:tgtEl>
                                          <p:spTgt spid="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0" tmFilter="0,0; .5, 1; 1, 1"/>
                                        <p:tgtEl>
                                          <p:spTgt spid="5">
                                            <p:txEl>
                                              <p:pRg st="5" end="5"/>
                                            </p:txEl>
                                          </p:spTgt>
                                        </p:tgtEl>
                                      </p:cBhvr>
                                    </p:animEffect>
                                  </p:childTnLst>
                                </p:cTn>
                              </p:par>
                            </p:childTnLst>
                          </p:cTn>
                        </p:par>
                        <p:par>
                          <p:cTn id="67" fill="hold">
                            <p:stCondLst>
                              <p:cond delay="16400"/>
                            </p:stCondLst>
                            <p:childTnLst>
                              <p:par>
                                <p:cTn id="68" presetID="41" presetClass="entr" presetSubtype="0" fill="hold" nodeType="afterEffect">
                                  <p:stCondLst>
                                    <p:cond delay="0"/>
                                  </p:stCondLst>
                                  <p:iterate type="lt">
                                    <p:tmPct val="10000"/>
                                  </p:iterate>
                                  <p:childTnLst>
                                    <p:set>
                                      <p:cBhvr>
                                        <p:cTn id="69" dur="1" fill="hold">
                                          <p:stCondLst>
                                            <p:cond delay="0"/>
                                          </p:stCondLst>
                                        </p:cTn>
                                        <p:tgtEl>
                                          <p:spTgt spid="5">
                                            <p:txEl>
                                              <p:pRg st="6" end="6"/>
                                            </p:txEl>
                                          </p:spTgt>
                                        </p:tgtEl>
                                        <p:attrNameLst>
                                          <p:attrName>style.visibility</p:attrName>
                                        </p:attrNameLst>
                                      </p:cBhvr>
                                      <p:to>
                                        <p:strVal val="visible"/>
                                      </p:to>
                                    </p:set>
                                    <p:anim calcmode="lin" valueType="num">
                                      <p:cBhvr>
                                        <p:cTn id="70" dur="1000" fill="hold"/>
                                        <p:tgtEl>
                                          <p:spTgt spid="5">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5">
                                            <p:txEl>
                                              <p:pRg st="6" end="6"/>
                                            </p:txEl>
                                          </p:spTgt>
                                        </p:tgtEl>
                                        <p:attrNameLst>
                                          <p:attrName>ppt_y</p:attrName>
                                        </p:attrNameLst>
                                      </p:cBhvr>
                                      <p:tavLst>
                                        <p:tav tm="0">
                                          <p:val>
                                            <p:strVal val="#ppt_y"/>
                                          </p:val>
                                        </p:tav>
                                        <p:tav tm="100000">
                                          <p:val>
                                            <p:strVal val="#ppt_y"/>
                                          </p:val>
                                        </p:tav>
                                      </p:tavLst>
                                    </p:anim>
                                    <p:anim calcmode="lin" valueType="num">
                                      <p:cBhvr>
                                        <p:cTn id="72" dur="1000" fill="hold"/>
                                        <p:tgtEl>
                                          <p:spTgt spid="5">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5">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5">
                                            <p:txEl>
                                              <p:pRg st="6" end="6"/>
                                            </p:txEl>
                                          </p:spTgt>
                                        </p:tgtEl>
                                      </p:cBhvr>
                                    </p:animEffect>
                                  </p:childTnLst>
                                </p:cTn>
                              </p:par>
                            </p:childTnLst>
                          </p:cTn>
                        </p:par>
                        <p:par>
                          <p:cTn id="75" fill="hold">
                            <p:stCondLst>
                              <p:cond delay="18400"/>
                            </p:stCondLst>
                            <p:childTnLst>
                              <p:par>
                                <p:cTn id="76" presetID="41" presetClass="entr" presetSubtype="0" fill="hold" nodeType="afterEffect">
                                  <p:stCondLst>
                                    <p:cond delay="0"/>
                                  </p:stCondLst>
                                  <p:iterate type="lt">
                                    <p:tmPct val="10000"/>
                                  </p:iterate>
                                  <p:childTnLst>
                                    <p:set>
                                      <p:cBhvr>
                                        <p:cTn id="77" dur="1" fill="hold">
                                          <p:stCondLst>
                                            <p:cond delay="0"/>
                                          </p:stCondLst>
                                        </p:cTn>
                                        <p:tgtEl>
                                          <p:spTgt spid="5">
                                            <p:txEl>
                                              <p:pRg st="7" end="7"/>
                                            </p:txEl>
                                          </p:spTgt>
                                        </p:tgtEl>
                                        <p:attrNameLst>
                                          <p:attrName>style.visibility</p:attrName>
                                        </p:attrNameLst>
                                      </p:cBhvr>
                                      <p:to>
                                        <p:strVal val="visible"/>
                                      </p:to>
                                    </p:set>
                                    <p:anim calcmode="lin" valueType="num">
                                      <p:cBhvr>
                                        <p:cTn id="78" dur="1000" fill="hold"/>
                                        <p:tgtEl>
                                          <p:spTgt spid="5">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1000" fill="hold"/>
                                        <p:tgtEl>
                                          <p:spTgt spid="5">
                                            <p:txEl>
                                              <p:pRg st="7" end="7"/>
                                            </p:txEl>
                                          </p:spTgt>
                                        </p:tgtEl>
                                        <p:attrNameLst>
                                          <p:attrName>ppt_y</p:attrName>
                                        </p:attrNameLst>
                                      </p:cBhvr>
                                      <p:tavLst>
                                        <p:tav tm="0">
                                          <p:val>
                                            <p:strVal val="#ppt_y"/>
                                          </p:val>
                                        </p:tav>
                                        <p:tav tm="100000">
                                          <p:val>
                                            <p:strVal val="#ppt_y"/>
                                          </p:val>
                                        </p:tav>
                                      </p:tavLst>
                                    </p:anim>
                                    <p:anim calcmode="lin" valueType="num">
                                      <p:cBhvr>
                                        <p:cTn id="80" dur="1000" fill="hold"/>
                                        <p:tgtEl>
                                          <p:spTgt spid="5">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1000" fill="hold"/>
                                        <p:tgtEl>
                                          <p:spTgt spid="5">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1000" tmFilter="0,0; .5, 1; 1, 1"/>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8678978" cy="846386"/>
          </a:xfrm>
          <a:prstGeom prst="rect">
            <a:avLst/>
          </a:prstGeom>
          <a:noFill/>
        </p:spPr>
        <p:txBody>
          <a:bodyPr wrap="square" lIns="91440" tIns="45720" rIns="91440" bIns="45720">
            <a:spAutoFit/>
          </a:bodyPr>
          <a:lstStyle/>
          <a:p>
            <a:pPr algn="ctr"/>
            <a:r>
              <a:rPr lang="en-US" sz="3600" b="1" u="sng" cap="none" spc="0"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ARTIFICIAL</a:t>
            </a:r>
            <a:r>
              <a:rPr lang="en-US" sz="4900" b="1" u="sng" cap="none" spc="0"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INTELLIGENCE</a:t>
            </a:r>
            <a:endParaRPr lang="en-US" sz="4900" b="1" u="sng" cap="none" spc="0" dirty="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p:txBody>
      </p:sp>
      <p:pic>
        <p:nvPicPr>
          <p:cNvPr id="1026" name="Picture 2" descr="E:\UNIVERSITY\artificial intelligence\pic and video\k2161706.jpg"/>
          <p:cNvPicPr>
            <a:picLocks noChangeAspect="1" noChangeArrowheads="1"/>
          </p:cNvPicPr>
          <p:nvPr/>
        </p:nvPicPr>
        <p:blipFill>
          <a:blip r:embed="rId4">
            <a:duotone>
              <a:schemeClr val="accent2">
                <a:shade val="45000"/>
                <a:satMod val="135000"/>
              </a:schemeClr>
              <a:prstClr val="white"/>
            </a:duotone>
          </a:blip>
          <a:srcRect/>
          <a:stretch>
            <a:fillRect/>
          </a:stretch>
        </p:blipFill>
        <p:spPr bwMode="auto">
          <a:xfrm>
            <a:off x="5910263" y="2133600"/>
            <a:ext cx="3157537" cy="3110483"/>
          </a:xfrm>
          <a:prstGeom prst="rect">
            <a:avLst/>
          </a:prstGeom>
          <a:noFill/>
        </p:spPr>
      </p:pic>
      <p:sp>
        <p:nvSpPr>
          <p:cNvPr id="7" name="TextBox 6"/>
          <p:cNvSpPr txBox="1"/>
          <p:nvPr/>
        </p:nvSpPr>
        <p:spPr>
          <a:xfrm>
            <a:off x="0" y="2133600"/>
            <a:ext cx="6172200" cy="2031325"/>
          </a:xfrm>
          <a:prstGeom prst="rect">
            <a:avLst/>
          </a:prstGeom>
          <a:noFill/>
        </p:spPr>
        <p:txBody>
          <a:bodyPr wrap="square" rtlCol="0">
            <a:spAutoFit/>
          </a:bodyPr>
          <a:lstStyle/>
          <a:p>
            <a:pPr>
              <a:lnSpc>
                <a:spcPct val="150000"/>
              </a:lnSpc>
              <a:buFont typeface="Wingdings" pitchFamily="2" charset="2"/>
              <a:buChar char="Ø"/>
            </a:pPr>
            <a:r>
              <a:rPr lang="en-US" sz="2800" dirty="0" smtClean="0"/>
              <a:t>PRESENTATION BY:</a:t>
            </a:r>
            <a:endParaRPr lang="en-US" sz="2800" dirty="0" smtClean="0"/>
          </a:p>
          <a:p>
            <a:pPr>
              <a:lnSpc>
                <a:spcPct val="150000"/>
              </a:lnSpc>
              <a:buFont typeface="Wingdings" pitchFamily="2" charset="2"/>
              <a:buChar char="Ø"/>
            </a:pPr>
            <a:r>
              <a:rPr lang="en-US" sz="2800" dirty="0" smtClean="0"/>
              <a:t>FUTURE IT 	&amp; </a:t>
            </a:r>
          </a:p>
          <a:p>
            <a:pPr lvl="3">
              <a:lnSpc>
                <a:spcPct val="150000"/>
              </a:lnSpc>
            </a:pPr>
            <a:r>
              <a:rPr lang="en-US" sz="2800" dirty="0" smtClean="0"/>
              <a:t>PRESENTATION POINT</a:t>
            </a:r>
            <a:endParaRPr lang="en-US" sz="2800" dirty="0"/>
          </a:p>
        </p:txBody>
      </p:sp>
      <p:sp>
        <p:nvSpPr>
          <p:cNvPr id="6" name="Slide Number Placeholder 5"/>
          <p:cNvSpPr>
            <a:spLocks noGrp="1"/>
          </p:cNvSpPr>
          <p:nvPr>
            <p:ph type="sldNum" sz="quarter" idx="4"/>
          </p:nvPr>
        </p:nvSpPr>
        <p:spPr>
          <a:xfrm>
            <a:off x="6705600" y="6381750"/>
            <a:ext cx="2133600" cy="476250"/>
          </a:xfrm>
        </p:spPr>
        <p:txBody>
          <a:bodyPr/>
          <a:lstStyle/>
          <a:p>
            <a:fld id="{37D9C034-E8AD-4403-8A70-432FE601CCB8}" type="slidenum">
              <a:rPr lang="en-US" smtClean="0"/>
              <a:pPr/>
              <a:t>2</a:t>
            </a:fld>
            <a:endParaRPr lang="en-US" dirty="0"/>
          </a:p>
        </p:txBody>
      </p:sp>
      <p:sp>
        <p:nvSpPr>
          <p:cNvPr id="8" name="Footer Placeholder 7"/>
          <p:cNvSpPr>
            <a:spLocks noGrp="1"/>
          </p:cNvSpPr>
          <p:nvPr>
            <p:ph type="ftr" sz="quarter" idx="3"/>
          </p:nvPr>
        </p:nvSpPr>
        <p:spPr>
          <a:xfrm>
            <a:off x="3124200" y="6245225"/>
            <a:ext cx="3200400" cy="476250"/>
          </a:xfrm>
        </p:spPr>
        <p:txBody>
          <a:bodyPr/>
          <a:lstStyle/>
          <a:p>
            <a:r>
              <a:rPr lang="en-US" smtClean="0"/>
              <a:t>Copyright (c) 2011 Presentation Point</a:t>
            </a:r>
            <a:endParaRPr lang="en-US"/>
          </a:p>
        </p:txBody>
      </p:sp>
    </p:spTree>
  </p:cSld>
  <p:clrMapOvr>
    <a:masterClrMapping/>
  </p:clrMapOvr>
  <p:transition>
    <p:comb/>
    <p:sndAc>
      <p:stSnd>
        <p:snd r:embed="rId3"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31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7">
                                            <p:txEl>
                                              <p:pRg st="1" end="1"/>
                                            </p:txEl>
                                          </p:spTgt>
                                        </p:tgtEl>
                                      </p:cBhvr>
                                    </p:animEffect>
                                  </p:childTnLst>
                                </p:cTn>
                              </p:par>
                            </p:childTnLst>
                          </p:cTn>
                        </p:par>
                        <p:par>
                          <p:cTn id="20" fill="hold">
                            <p:stCondLst>
                              <p:cond delay="49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7">
                                            <p:txEl>
                                              <p:pRg st="2" end="2"/>
                                            </p:txEl>
                                          </p:spTgt>
                                        </p:tgtEl>
                                      </p:cBhvr>
                                    </p:animEffect>
                                  </p:childTnLst>
                                </p:cTn>
                              </p:par>
                            </p:childTnLst>
                          </p:cTn>
                        </p:par>
                        <p:par>
                          <p:cTn id="28" fill="hold">
                            <p:stCondLst>
                              <p:cond delay="7500"/>
                            </p:stCondLst>
                            <p:childTnLst>
                              <p:par>
                                <p:cTn id="29" presetID="41" presetClass="entr" presetSubtype="0" fill="hold" nodeType="afterEffect">
                                  <p:stCondLst>
                                    <p:cond delay="0"/>
                                  </p:stCondLst>
                                  <p:iterate type="lt">
                                    <p:tmPct val="10000"/>
                                  </p:iterate>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3"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0" tmFilter="0,0; .5, 1; 1, 1"/>
                                        <p:tgtEl>
                                          <p:spTgt spid="7">
                                            <p:txEl>
                                              <p:pRg st="0" end="0"/>
                                            </p:txEl>
                                          </p:spTgt>
                                        </p:tgtEl>
                                      </p:cBhvr>
                                    </p:animEffect>
                                  </p:childTnLst>
                                </p:cTn>
                              </p:par>
                            </p:childTnLst>
                          </p:cTn>
                        </p:par>
                        <p:par>
                          <p:cTn id="36" fill="hold">
                            <p:stCondLst>
                              <p:cond delay="9900"/>
                            </p:stCondLst>
                            <p:childTnLst>
                              <p:par>
                                <p:cTn id="37" presetID="39" presetClass="entr" presetSubtype="0" accel="100000" fill="hold" nodeType="after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1000" fill="hold"/>
                                        <p:tgtEl>
                                          <p:spTgt spid="1026"/>
                                        </p:tgtEl>
                                        <p:attrNameLst>
                                          <p:attrName>ppt_h</p:attrName>
                                        </p:attrNameLst>
                                      </p:cBhvr>
                                      <p:tavLst>
                                        <p:tav tm="0">
                                          <p:val>
                                            <p:strVal val="#ppt_h/20"/>
                                          </p:val>
                                        </p:tav>
                                        <p:tav tm="50000">
                                          <p:val>
                                            <p:strVal val="#ppt_h/20"/>
                                          </p:val>
                                        </p:tav>
                                        <p:tav tm="100000">
                                          <p:val>
                                            <p:strVal val="#ppt_h"/>
                                          </p:val>
                                        </p:tav>
                                      </p:tavLst>
                                    </p:anim>
                                    <p:anim calcmode="lin" valueType="num">
                                      <p:cBhvr>
                                        <p:cTn id="40" dur="1000" fill="hold"/>
                                        <p:tgtEl>
                                          <p:spTgt spid="1026"/>
                                        </p:tgtEl>
                                        <p:attrNameLst>
                                          <p:attrName>ppt_w</p:attrName>
                                        </p:attrNameLst>
                                      </p:cBhvr>
                                      <p:tavLst>
                                        <p:tav tm="0">
                                          <p:val>
                                            <p:strVal val="#ppt_w+.3"/>
                                          </p:val>
                                        </p:tav>
                                        <p:tav tm="50000">
                                          <p:val>
                                            <p:strVal val="#ppt_w+.3"/>
                                          </p:val>
                                        </p:tav>
                                        <p:tav tm="100000">
                                          <p:val>
                                            <p:strVal val="#ppt_w"/>
                                          </p:val>
                                        </p:tav>
                                      </p:tavLst>
                                    </p:anim>
                                    <p:anim calcmode="lin" valueType="num">
                                      <p:cBhvr>
                                        <p:cTn id="41" dur="1000" fill="hold"/>
                                        <p:tgtEl>
                                          <p:spTgt spid="1026"/>
                                        </p:tgtEl>
                                        <p:attrNameLst>
                                          <p:attrName>ppt_x</p:attrName>
                                        </p:attrNameLst>
                                      </p:cBhvr>
                                      <p:tavLst>
                                        <p:tav tm="0">
                                          <p:val>
                                            <p:strVal val="#ppt_x-.3"/>
                                          </p:val>
                                        </p:tav>
                                        <p:tav tm="5000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0"/>
            <a:ext cx="9144000" cy="2554545"/>
          </a:xfrm>
          <a:prstGeom prst="rect">
            <a:avLst/>
          </a:prstGeom>
        </p:spPr>
        <p:txBody>
          <a:bodyPr wrap="square">
            <a:spAutoFit/>
          </a:bodyPr>
          <a:lstStyle/>
          <a:p>
            <a:pPr algn="ctr"/>
            <a:r>
              <a:rPr lang="en-US" sz="3200" dirty="0" smtClean="0">
                <a:latin typeface="Georgia" pitchFamily="18" charset="0"/>
              </a:rPr>
              <a:t>700,000 robots were in the industrial world in 1995 and over 500,000 were used in Japan. About 120,000 in Western Europe and 60,000 in the United States and many were doing tasks too dangerous or unpleasant for humans!!!!!</a:t>
            </a:r>
          </a:p>
        </p:txBody>
      </p:sp>
      <p:sp>
        <p:nvSpPr>
          <p:cNvPr id="7" name="Rectangle 6"/>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800" dirty="0" smtClean="0"/>
          </a:p>
        </p:txBody>
      </p:sp>
      <p:sp>
        <p:nvSpPr>
          <p:cNvPr id="5" name="Slide Number Placeholder 4"/>
          <p:cNvSpPr>
            <a:spLocks noGrp="1"/>
          </p:cNvSpPr>
          <p:nvPr>
            <p:ph type="sldNum" sz="quarter" idx="12"/>
          </p:nvPr>
        </p:nvSpPr>
        <p:spPr/>
        <p:txBody>
          <a:bodyPr/>
          <a:lstStyle/>
          <a:p>
            <a:fld id="{37D9C034-E8AD-4403-8A70-432FE601CCB8}"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7">
                                            <p:txEl>
                                              <p:pRg st="1" end="1"/>
                                            </p:txEl>
                                          </p:spTgt>
                                        </p:tgtEl>
                                      </p:cBhvr>
                                    </p:animEffect>
                                  </p:childTnLst>
                                </p:cTn>
                              </p:par>
                            </p:childTnLst>
                          </p:cTn>
                        </p:par>
                        <p:par>
                          <p:cTn id="19" fill="hold">
                            <p:stCondLst>
                              <p:cond delay="26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ojourner"/>
          <p:cNvPicPr>
            <a:picLocks noGrp="1" noChangeAspect="1" noChangeArrowheads="1"/>
          </p:cNvPicPr>
          <p:nvPr>
            <p:ph sz="half" idx="4294967295"/>
          </p:nvPr>
        </p:nvPicPr>
        <p:blipFill>
          <a:blip r:embed="rId2"/>
          <a:srcRect/>
          <a:stretch>
            <a:fillRect/>
          </a:stretch>
        </p:blipFill>
        <p:spPr>
          <a:xfrm>
            <a:off x="1219200" y="3733800"/>
            <a:ext cx="6553200" cy="3124200"/>
          </a:xfrm>
          <a:prstGeom prst="rect">
            <a:avLst/>
          </a:prstGeom>
          <a:noFill/>
        </p:spPr>
      </p:pic>
      <p:sp>
        <p:nvSpPr>
          <p:cNvPr id="6" name="Rectangle 5"/>
          <p:cNvSpPr/>
          <p:nvPr/>
        </p:nvSpPr>
        <p:spPr>
          <a:xfrm>
            <a:off x="0" y="1421011"/>
            <a:ext cx="8763000" cy="2769989"/>
          </a:xfrm>
          <a:prstGeom prst="rect">
            <a:avLst/>
          </a:prstGeom>
        </p:spPr>
        <p:txBody>
          <a:bodyPr wrap="square">
            <a:spAutoFit/>
          </a:bodyPr>
          <a:lstStyle/>
          <a:p>
            <a:pPr>
              <a:buFont typeface="Wingdings" pitchFamily="2" charset="2"/>
              <a:buChar char="Ø"/>
            </a:pPr>
            <a:r>
              <a:rPr lang="en-US" sz="3600" u="sng" dirty="0" smtClean="0">
                <a:latin typeface="Georgia" pitchFamily="18" charset="0"/>
              </a:rPr>
              <a:t>Space Exploration</a:t>
            </a:r>
          </a:p>
          <a:p>
            <a:r>
              <a:rPr lang="en-US" dirty="0" smtClean="0">
                <a:latin typeface="Georgia" pitchFamily="18" charset="0"/>
              </a:rPr>
              <a:t>    	</a:t>
            </a:r>
            <a:r>
              <a:rPr lang="en-US" sz="3200" dirty="0" smtClean="0">
                <a:latin typeface="Georgia" pitchFamily="18" charset="0"/>
              </a:rPr>
              <a:t>Two important devices exist which are  	proven space robots</a:t>
            </a:r>
          </a:p>
          <a:p>
            <a:pPr lvl="5">
              <a:buClr>
                <a:srgbClr val="BB0000"/>
              </a:buClr>
              <a:buFont typeface="Wingdings" pitchFamily="2" charset="2"/>
              <a:buChar char="ü"/>
            </a:pPr>
            <a:r>
              <a:rPr lang="en-US" sz="2800" dirty="0" smtClean="0">
                <a:latin typeface="Georgia" pitchFamily="18" charset="0"/>
              </a:rPr>
              <a:t>Remotely Operated Vehicle (ROV)</a:t>
            </a:r>
          </a:p>
          <a:p>
            <a:pPr lvl="5">
              <a:buClr>
                <a:srgbClr val="BB0000"/>
              </a:buClr>
              <a:buFont typeface="Wingdings" pitchFamily="2" charset="2"/>
              <a:buChar char="ü"/>
            </a:pPr>
            <a:r>
              <a:rPr lang="en-US" sz="2800" dirty="0" smtClean="0">
                <a:latin typeface="Georgia" pitchFamily="18" charset="0"/>
              </a:rPr>
              <a:t>Remote Manipulator System (RMS</a:t>
            </a:r>
            <a:r>
              <a:rPr lang="en-US" sz="2400" dirty="0" smtClean="0"/>
              <a:t>) </a:t>
            </a:r>
          </a:p>
          <a:p>
            <a:pPr>
              <a:buClr>
                <a:srgbClr val="BB0000"/>
              </a:buClr>
            </a:pPr>
            <a:endParaRPr lang="en-US" dirty="0" smtClean="0"/>
          </a:p>
        </p:txBody>
      </p:sp>
      <p:sp>
        <p:nvSpPr>
          <p:cNvPr id="7" name="Rectangle 6"/>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endParaRPr lang="en-US" sz="4800" dirty="0" smtClean="0"/>
          </a:p>
        </p:txBody>
      </p:sp>
      <p:sp>
        <p:nvSpPr>
          <p:cNvPr id="8" name="Slide Number Placeholder 7"/>
          <p:cNvSpPr>
            <a:spLocks noGrp="1"/>
          </p:cNvSpPr>
          <p:nvPr>
            <p:ph type="sldNum" sz="quarter" idx="12"/>
          </p:nvPr>
        </p:nvSpPr>
        <p:spPr/>
        <p:txBody>
          <a:bodyPr/>
          <a:lstStyle/>
          <a:p>
            <a:fld id="{37D9C034-E8AD-4403-8A70-432FE601CCB8}" type="slidenum">
              <a:rPr lang="en-US" smtClean="0"/>
              <a:pPr/>
              <a:t>21</a:t>
            </a:fld>
            <a:endParaRPr lang="en-US"/>
          </a:p>
        </p:txBody>
      </p:sp>
      <p:sp>
        <p:nvSpPr>
          <p:cNvPr id="9" name="Footer Placeholder 8"/>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7">
                                            <p:txEl>
                                              <p:pRg st="1" end="1"/>
                                            </p:txEl>
                                          </p:spTgt>
                                        </p:tgtEl>
                                      </p:cBhvr>
                                    </p:animEffect>
                                  </p:childTnLst>
                                </p:cTn>
                              </p:par>
                            </p:childTnLst>
                          </p:cTn>
                        </p:par>
                        <p:par>
                          <p:cTn id="19" fill="hold">
                            <p:stCondLst>
                              <p:cond delay="26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6">
                                            <p:txEl>
                                              <p:pRg st="0" end="0"/>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p:cTn id="29" dur="10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1" dur="10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6">
                                            <p:txEl>
                                              <p:pRg st="1" end="1"/>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6">
                                            <p:txEl>
                                              <p:pRg st="2" end="2"/>
                                            </p:txEl>
                                          </p:spTgt>
                                        </p:tgtEl>
                                        <p:attrNameLst>
                                          <p:attrName>style.visibility</p:attrName>
                                        </p:attrNameLst>
                                      </p:cBhvr>
                                      <p:to>
                                        <p:strVal val="visible"/>
                                      </p:to>
                                    </p:set>
                                    <p:anim calcmode="lin" valueType="num">
                                      <p:cBhvr>
                                        <p:cTn id="36" dur="10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38" dur="10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6">
                                            <p:txEl>
                                              <p:pRg st="2" end="2"/>
                                            </p:txEl>
                                          </p:spTgt>
                                        </p:tgtEl>
                                      </p:cBhvr>
                                    </p:animEffect>
                                  </p:childTnLst>
                                </p:cTn>
                              </p:par>
                              <p:par>
                                <p:cTn id="41" presetID="41" presetClass="entr" presetSubtype="0" fill="hold" nodeType="withEffect">
                                  <p:stCondLst>
                                    <p:cond delay="0"/>
                                  </p:stCondLst>
                                  <p:iterate type="lt">
                                    <p:tmPct val="10000"/>
                                  </p:iterate>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p:cTn id="43" dur="10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45" dur="10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ox(in)">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endParaRPr lang="en-US" sz="4800" u="sng" dirty="0" smtClean="0"/>
          </a:p>
        </p:txBody>
      </p:sp>
      <p:sp>
        <p:nvSpPr>
          <p:cNvPr id="3" name="Text Box 11"/>
          <p:cNvSpPr txBox="1">
            <a:spLocks noChangeArrowheads="1"/>
          </p:cNvSpPr>
          <p:nvPr/>
        </p:nvSpPr>
        <p:spPr bwMode="auto">
          <a:xfrm>
            <a:off x="0" y="1553051"/>
            <a:ext cx="9144000" cy="1723549"/>
          </a:xfrm>
          <a:prstGeom prst="rect">
            <a:avLst/>
          </a:prstGeom>
          <a:noFill/>
          <a:ln w="9525">
            <a:noFill/>
            <a:miter lim="800000"/>
            <a:headEnd/>
            <a:tailEnd/>
          </a:ln>
        </p:spPr>
        <p:txBody>
          <a:bodyPr wrap="square">
            <a:spAutoFit/>
          </a:bodyPr>
          <a:lstStyle/>
          <a:p>
            <a:pPr>
              <a:spcBef>
                <a:spcPct val="50000"/>
              </a:spcBef>
            </a:pPr>
            <a:r>
              <a:rPr lang="en-US" sz="3200" b="0" dirty="0"/>
              <a:t>This picture shows a Historic Space Handshake between Shuttle and Space Station </a:t>
            </a:r>
            <a:endParaRPr lang="en-US" sz="3200" b="0" dirty="0" smtClean="0"/>
          </a:p>
          <a:p>
            <a:pPr>
              <a:spcBef>
                <a:spcPct val="50000"/>
              </a:spcBef>
            </a:pPr>
            <a:r>
              <a:rPr lang="en-US" sz="2800" b="0" dirty="0" smtClean="0"/>
              <a:t>		(Robots </a:t>
            </a:r>
            <a:r>
              <a:rPr lang="en-US" sz="2800" b="0" dirty="0"/>
              <a:t>- Image Courtesy of </a:t>
            </a:r>
            <a:r>
              <a:rPr lang="en-US" sz="2800" b="0" dirty="0" smtClean="0"/>
              <a:t>CSA)</a:t>
            </a:r>
            <a:endParaRPr lang="en-US" sz="2800" b="0" dirty="0"/>
          </a:p>
        </p:txBody>
      </p:sp>
      <p:pic>
        <p:nvPicPr>
          <p:cNvPr id="4" name="Picture 13" descr="Canadarm2"/>
          <p:cNvPicPr>
            <a:picLocks noChangeAspect="1" noChangeArrowheads="1"/>
          </p:cNvPicPr>
          <p:nvPr/>
        </p:nvPicPr>
        <p:blipFill>
          <a:blip r:embed="rId2"/>
          <a:srcRect/>
          <a:stretch>
            <a:fillRect/>
          </a:stretch>
        </p:blipFill>
        <p:spPr bwMode="auto">
          <a:xfrm>
            <a:off x="0" y="3505200"/>
            <a:ext cx="9144000" cy="3352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7D9C034-E8AD-4403-8A70-432FE601CCB8}"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2">
                                            <p:txEl>
                                              <p:pRg st="1" end="1"/>
                                            </p:txEl>
                                          </p:spTgt>
                                        </p:tgtEl>
                                      </p:cBhvr>
                                    </p:animEffect>
                                  </p:childTnLst>
                                </p:cTn>
                              </p:par>
                            </p:childTnLst>
                          </p:cTn>
                        </p:par>
                        <p:par>
                          <p:cTn id="19" fill="hold">
                            <p:stCondLst>
                              <p:cond delay="25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3">
                                            <p:txEl>
                                              <p:pRg st="0" end="0"/>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3">
                                            <p:txEl>
                                              <p:pRg st="1" end="1"/>
                                            </p:txEl>
                                          </p:spTgt>
                                        </p:tgtEl>
                                      </p:cBhvr>
                                    </p:animEffect>
                                  </p:childTnLst>
                                </p:cTn>
                              </p:par>
                            </p:childTnLst>
                          </p:cTn>
                        </p:par>
                        <p:par>
                          <p:cTn id="34" fill="hold">
                            <p:stCondLst>
                              <p:cond delay="10200"/>
                            </p:stCondLst>
                            <p:childTnLst>
                              <p:par>
                                <p:cTn id="35" presetID="26"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290">
                                          <p:stCondLst>
                                            <p:cond delay="0"/>
                                          </p:stCondLst>
                                        </p:cTn>
                                        <p:tgtEl>
                                          <p:spTgt spid="4"/>
                                        </p:tgtEl>
                                      </p:cBhvr>
                                    </p:animEffect>
                                    <p:anim calcmode="lin" valueType="num">
                                      <p:cBhvr>
                                        <p:cTn id="3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43" dur="13">
                                          <p:stCondLst>
                                            <p:cond delay="325"/>
                                          </p:stCondLst>
                                        </p:cTn>
                                        <p:tgtEl>
                                          <p:spTgt spid="4"/>
                                        </p:tgtEl>
                                      </p:cBhvr>
                                      <p:to x="100000" y="60000"/>
                                    </p:animScale>
                                    <p:animScale>
                                      <p:cBhvr>
                                        <p:cTn id="44" dur="83" decel="50000">
                                          <p:stCondLst>
                                            <p:cond delay="338"/>
                                          </p:stCondLst>
                                        </p:cTn>
                                        <p:tgtEl>
                                          <p:spTgt spid="4"/>
                                        </p:tgtEl>
                                      </p:cBhvr>
                                      <p:to x="100000" y="100000"/>
                                    </p:animScale>
                                    <p:animScale>
                                      <p:cBhvr>
                                        <p:cTn id="45" dur="13">
                                          <p:stCondLst>
                                            <p:cond delay="656"/>
                                          </p:stCondLst>
                                        </p:cTn>
                                        <p:tgtEl>
                                          <p:spTgt spid="4"/>
                                        </p:tgtEl>
                                      </p:cBhvr>
                                      <p:to x="100000" y="80000"/>
                                    </p:animScale>
                                    <p:animScale>
                                      <p:cBhvr>
                                        <p:cTn id="46" dur="83" decel="50000">
                                          <p:stCondLst>
                                            <p:cond delay="669"/>
                                          </p:stCondLst>
                                        </p:cTn>
                                        <p:tgtEl>
                                          <p:spTgt spid="4"/>
                                        </p:tgtEl>
                                      </p:cBhvr>
                                      <p:to x="100000" y="100000"/>
                                    </p:animScale>
                                    <p:animScale>
                                      <p:cBhvr>
                                        <p:cTn id="47" dur="13">
                                          <p:stCondLst>
                                            <p:cond delay="821"/>
                                          </p:stCondLst>
                                        </p:cTn>
                                        <p:tgtEl>
                                          <p:spTgt spid="4"/>
                                        </p:tgtEl>
                                      </p:cBhvr>
                                      <p:to x="100000" y="90000"/>
                                    </p:animScale>
                                    <p:animScale>
                                      <p:cBhvr>
                                        <p:cTn id="48" dur="83" decel="50000">
                                          <p:stCondLst>
                                            <p:cond delay="834"/>
                                          </p:stCondLst>
                                        </p:cTn>
                                        <p:tgtEl>
                                          <p:spTgt spid="4"/>
                                        </p:tgtEl>
                                      </p:cBhvr>
                                      <p:to x="100000" y="100000"/>
                                    </p:animScale>
                                    <p:animScale>
                                      <p:cBhvr>
                                        <p:cTn id="49" dur="13">
                                          <p:stCondLst>
                                            <p:cond delay="904"/>
                                          </p:stCondLst>
                                        </p:cTn>
                                        <p:tgtEl>
                                          <p:spTgt spid="4"/>
                                        </p:tgtEl>
                                      </p:cBhvr>
                                      <p:to x="100000" y="95000"/>
                                    </p:animScale>
                                    <p:animScale>
                                      <p:cBhvr>
                                        <p:cTn id="50" dur="83" decel="50000">
                                          <p:stCondLst>
                                            <p:cond delay="917"/>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D9C034-E8AD-4403-8A70-432FE601CCB8}" type="slidenum">
              <a:rPr lang="en-US" smtClean="0"/>
              <a:pPr/>
              <a:t>23</a:t>
            </a:fld>
            <a:endParaRPr lang="en-US"/>
          </a:p>
        </p:txBody>
      </p:sp>
      <p:pic>
        <p:nvPicPr>
          <p:cNvPr id="5" name="Picture 2" descr="Z:\rover3.jpg"/>
          <p:cNvPicPr>
            <a:picLocks noChangeAspect="1" noChangeArrowheads="1"/>
          </p:cNvPicPr>
          <p:nvPr/>
        </p:nvPicPr>
        <p:blipFill>
          <a:blip r:embed="rId2" cstate="print"/>
          <a:srcRect/>
          <a:stretch>
            <a:fillRect/>
          </a:stretch>
        </p:blipFill>
        <p:spPr bwMode="auto">
          <a:xfrm>
            <a:off x="16932" y="0"/>
            <a:ext cx="9127067"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47800"/>
            <a:ext cx="9144000" cy="3305520"/>
          </a:xfrm>
          <a:prstGeom prst="rect">
            <a:avLst/>
          </a:prstGeom>
        </p:spPr>
        <p:txBody>
          <a:bodyPr wrap="square">
            <a:spAutoFit/>
          </a:bodyPr>
          <a:lstStyle/>
          <a:p>
            <a:pPr>
              <a:lnSpc>
                <a:spcPct val="90000"/>
              </a:lnSpc>
              <a:buFont typeface="Wingdings" pitchFamily="2" charset="2"/>
              <a:buChar char="Ø"/>
            </a:pPr>
            <a:r>
              <a:rPr lang="en-US" sz="4000" u="sng" dirty="0" smtClean="0">
                <a:latin typeface="Georgia" pitchFamily="18" charset="0"/>
              </a:rPr>
              <a:t>Healthcare</a:t>
            </a:r>
            <a:r>
              <a:rPr lang="en-US" u="sng" dirty="0" smtClean="0">
                <a:latin typeface="Georgia" pitchFamily="18" charset="0"/>
              </a:rPr>
              <a:t/>
            </a:r>
            <a:br>
              <a:rPr lang="en-US" u="sng" dirty="0" smtClean="0">
                <a:latin typeface="Georgia" pitchFamily="18" charset="0"/>
              </a:rPr>
            </a:br>
            <a:r>
              <a:rPr lang="en-US" dirty="0" smtClean="0">
                <a:latin typeface="Georgia" pitchFamily="18" charset="0"/>
              </a:rPr>
              <a:t>	</a:t>
            </a:r>
            <a:r>
              <a:rPr lang="en-US" sz="3200" dirty="0" smtClean="0">
                <a:latin typeface="Georgia" pitchFamily="18" charset="0"/>
              </a:rPr>
              <a:t>Robots are used sometimes for operations. A 	human could never drill a hole exactly one 	100th of a inch wide and long. </a:t>
            </a:r>
            <a:endParaRPr lang="en-US" dirty="0" smtClean="0">
              <a:latin typeface="Georgia" pitchFamily="18" charset="0"/>
            </a:endParaRPr>
          </a:p>
          <a:p>
            <a:pPr>
              <a:lnSpc>
                <a:spcPct val="90000"/>
              </a:lnSpc>
            </a:pPr>
            <a:r>
              <a:rPr lang="en-US" sz="3200" dirty="0" smtClean="0">
                <a:latin typeface="Georgia" pitchFamily="18" charset="0"/>
              </a:rPr>
              <a:t>		e.g. </a:t>
            </a:r>
          </a:p>
          <a:p>
            <a:pPr>
              <a:lnSpc>
                <a:spcPct val="90000"/>
              </a:lnSpc>
            </a:pPr>
            <a:r>
              <a:rPr lang="en-US" sz="3200" dirty="0" smtClean="0">
                <a:latin typeface="Georgia" pitchFamily="18" charset="0"/>
              </a:rPr>
              <a:t>		Tug robot (delivery robot), 				</a:t>
            </a:r>
            <a:r>
              <a:rPr lang="en-US" sz="3200" u="sng" dirty="0" smtClean="0">
                <a:latin typeface="Georgia" pitchFamily="18" charset="0"/>
              </a:rPr>
              <a:t>RoboDoc</a:t>
            </a:r>
            <a:endParaRPr lang="en-US" sz="3200" dirty="0" smtClean="0">
              <a:latin typeface="Georgia" pitchFamily="18" charset="0"/>
            </a:endParaRPr>
          </a:p>
        </p:txBody>
      </p:sp>
      <p:sp>
        <p:nvSpPr>
          <p:cNvPr id="5" name="Rectangle 4"/>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endParaRPr lang="en-US" sz="4800" u="sng" dirty="0" smtClean="0"/>
          </a:p>
        </p:txBody>
      </p:sp>
      <p:sp>
        <p:nvSpPr>
          <p:cNvPr id="7" name="Rectangle 3"/>
          <p:cNvSpPr txBox="1">
            <a:spLocks noChangeArrowheads="1"/>
          </p:cNvSpPr>
          <p:nvPr/>
        </p:nvSpPr>
        <p:spPr bwMode="auto">
          <a:xfrm>
            <a:off x="0" y="4724400"/>
            <a:ext cx="86868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Tx/>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Georgia" pitchFamily="18" charset="0"/>
                <a:ea typeface="+mn-ea"/>
                <a:cs typeface="+mn-cs"/>
              </a:rPr>
              <a:t>			Robotic Wheelchair can facilitate 			patient locomotion</a:t>
            </a:r>
          </a:p>
        </p:txBody>
      </p:sp>
      <p:sp>
        <p:nvSpPr>
          <p:cNvPr id="6" name="Slide Number Placeholder 5"/>
          <p:cNvSpPr>
            <a:spLocks noGrp="1"/>
          </p:cNvSpPr>
          <p:nvPr>
            <p:ph type="sldNum" sz="quarter" idx="12"/>
          </p:nvPr>
        </p:nvSpPr>
        <p:spPr/>
        <p:txBody>
          <a:bodyPr/>
          <a:lstStyle/>
          <a:p>
            <a:fld id="{37D9C034-E8AD-4403-8A70-432FE601CCB8}"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
                                            <p:txEl>
                                              <p:pRg st="1" end="1"/>
                                            </p:txEl>
                                          </p:spTgt>
                                        </p:tgtEl>
                                      </p:cBhvr>
                                    </p:animEffect>
                                  </p:childTnLst>
                                </p:cTn>
                              </p:par>
                            </p:childTnLst>
                          </p:cTn>
                        </p:par>
                        <p:par>
                          <p:cTn id="19" fill="hold">
                            <p:stCondLst>
                              <p:cond delay="25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4">
                                            <p:txEl>
                                              <p:pRg st="0" end="0"/>
                                            </p:txEl>
                                          </p:spTgt>
                                        </p:tgtEl>
                                      </p:cBhvr>
                                    </p:animEffect>
                                  </p:childTnLst>
                                </p:cTn>
                              </p:par>
                              <p:par>
                                <p:cTn id="27" presetID="41" presetClass="entr" presetSubtype="0" fill="hold" nodeType="withEffect">
                                  <p:stCondLst>
                                    <p:cond delay="0"/>
                                  </p:stCondLst>
                                  <p:iterate type="lt">
                                    <p:tmPct val="10000"/>
                                  </p:iterate>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p:cTn id="29"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1"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
                                            <p:txEl>
                                              <p:pRg st="1" end="1"/>
                                            </p:txEl>
                                          </p:spTgt>
                                        </p:tgtEl>
                                      </p:cBhvr>
                                    </p:animEffect>
                                  </p:childTnLst>
                                </p:cTn>
                              </p:par>
                              <p:par>
                                <p:cTn id="34" presetID="41" presetClass="entr" presetSubtype="0" fill="hold" nodeType="withEffect">
                                  <p:stCondLst>
                                    <p:cond delay="0"/>
                                  </p:stCondLst>
                                  <p:iterate type="lt">
                                    <p:tmPct val="10000"/>
                                  </p:iterate>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10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38" dur="10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4">
                                            <p:txEl>
                                              <p:pRg st="2" end="2"/>
                                            </p:txEl>
                                          </p:spTgt>
                                        </p:tgtEl>
                                      </p:cBhvr>
                                    </p:animEffect>
                                  </p:childTnLst>
                                </p:cTn>
                              </p:par>
                            </p:childTnLst>
                          </p:cTn>
                        </p:par>
                        <p:par>
                          <p:cTn id="41" fill="hold">
                            <p:stCondLst>
                              <p:cond delay="14000"/>
                            </p:stCondLst>
                            <p:childTnLst>
                              <p:par>
                                <p:cTn id="42" presetID="41" presetClass="entr" presetSubtype="0" fill="hold" nodeType="afterEffect">
                                  <p:stCondLst>
                                    <p:cond delay="0"/>
                                  </p:stCondLst>
                                  <p:iterate type="lt">
                                    <p:tmPct val="10000"/>
                                  </p:iterate>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46"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endParaRPr lang="en-US" sz="4800" u="sng" dirty="0" smtClean="0"/>
          </a:p>
        </p:txBody>
      </p:sp>
      <p:pic>
        <p:nvPicPr>
          <p:cNvPr id="3" name="Picture 4" descr="health"/>
          <p:cNvPicPr>
            <a:picLocks noChangeAspect="1" noChangeArrowheads="1"/>
          </p:cNvPicPr>
          <p:nvPr/>
        </p:nvPicPr>
        <p:blipFill>
          <a:blip r:embed="rId2"/>
          <a:srcRect/>
          <a:stretch>
            <a:fillRect/>
          </a:stretch>
        </p:blipFill>
        <p:spPr bwMode="auto">
          <a:xfrm>
            <a:off x="838200" y="1371600"/>
            <a:ext cx="7543800" cy="524846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37D9C034-E8AD-4403-8A70-432FE601CCB8}"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style.rotation</p:attrName>
                                        </p:attrNameLst>
                                      </p:cBhvr>
                                      <p:tavLst>
                                        <p:tav tm="0">
                                          <p:val>
                                            <p:fltVal val="720"/>
                                          </p:val>
                                        </p:tav>
                                        <p:tav tm="100000">
                                          <p:val>
                                            <p:fltVal val="0"/>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 calcmode="lin" valueType="num">
                                      <p:cBhvr>
                                        <p:cTn id="2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D9C034-E8AD-4403-8A70-432FE601CCB8}" type="slidenum">
              <a:rPr lang="en-US" smtClean="0"/>
              <a:pPr/>
              <a:t>26</a:t>
            </a:fld>
            <a:endParaRPr lang="en-US"/>
          </a:p>
        </p:txBody>
      </p:sp>
      <p:sp>
        <p:nvSpPr>
          <p:cNvPr id="3" name="Rectangle 2"/>
          <p:cNvSpPr/>
          <p:nvPr/>
        </p:nvSpPr>
        <p:spPr>
          <a:xfrm>
            <a:off x="990600" y="1752600"/>
            <a:ext cx="5867400" cy="646331"/>
          </a:xfrm>
          <a:prstGeom prst="rect">
            <a:avLst/>
          </a:prstGeom>
          <a:noFill/>
        </p:spPr>
        <p:txBody>
          <a:bodyPr wrap="square" lIns="91440" tIns="45720" rIns="91440" bIns="45720">
            <a:spAutoFit/>
          </a:bodyPr>
          <a:lstStyle/>
          <a:p>
            <a:pPr algn="ctr"/>
            <a:r>
              <a:rPr lang="en-US" sz="3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odoni MT Black" pitchFamily="18" charset="0"/>
              </a:rPr>
              <a:t>Other applications by:</a:t>
            </a:r>
            <a:endParaRPr lang="en-US" sz="3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odoni MT Black" pitchFamily="18" charset="0"/>
            </a:endParaRPr>
          </a:p>
        </p:txBody>
      </p:sp>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endParaRPr lang="en-US" sz="4800" u="sng" dirty="0" smtClean="0"/>
          </a:p>
        </p:txBody>
      </p:sp>
      <p:sp>
        <p:nvSpPr>
          <p:cNvPr id="3" name="Rectangle 3"/>
          <p:cNvSpPr txBox="1">
            <a:spLocks noChangeArrowheads="1"/>
          </p:cNvSpPr>
          <p:nvPr/>
        </p:nvSpPr>
        <p:spPr>
          <a:xfrm>
            <a:off x="0" y="1524000"/>
            <a:ext cx="9144000" cy="4211637"/>
          </a:xfrm>
          <a:prstGeom prst="rect">
            <a:avLst/>
          </a:prstGeom>
          <a:ln>
            <a:noFill/>
          </a:ln>
        </p:spPr>
        <p: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Ø"/>
              <a:tabLst/>
              <a:defRPr/>
            </a:pPr>
            <a:r>
              <a:rPr kumimoji="0" lang="en-US" sz="4400" b="0"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Georgia" pitchFamily="18" charset="0"/>
                <a:ea typeface="+mn-ea"/>
                <a:cs typeface="+mn-cs"/>
              </a:rPr>
              <a:t>Domestic </a:t>
            </a:r>
            <a:r>
              <a:rPr kumimoji="0" lang="en-US" sz="4400" b="0" i="0" u="sng" strike="noStrike" kern="0" cap="none" spc="0" normalizeH="0" baseline="0" noProof="0" dirty="0" smtClean="0">
                <a:ln>
                  <a:noFill/>
                </a:ln>
                <a:effectLst>
                  <a:outerShdw blurRad="38100" dist="38100" dir="2700000" algn="tl">
                    <a:srgbClr val="000000"/>
                  </a:outerShdw>
                </a:effectLst>
                <a:uLnTx/>
                <a:uFillTx/>
                <a:latin typeface="Georgia" pitchFamily="18" charset="0"/>
                <a:ea typeface="+mn-ea"/>
                <a:cs typeface="+mn-cs"/>
              </a:rPr>
              <a:t>Use</a:t>
            </a:r>
          </a:p>
          <a:p>
            <a:pPr marL="342900" marR="0" lvl="0" indent="-342900" algn="l" defTabSz="914400" rtl="0" eaLnBrk="1" fontAlgn="base" latinLnBrk="0" hangingPunct="1">
              <a:lnSpc>
                <a:spcPct val="100000"/>
              </a:lnSpc>
              <a:spcBef>
                <a:spcPct val="20000"/>
              </a:spcBef>
              <a:spcAft>
                <a:spcPct val="0"/>
              </a:spcAft>
              <a:buClr>
                <a:schemeClr val="hlink"/>
              </a:buClr>
              <a:buSzPct val="65000"/>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Georgia" pitchFamily="18" charset="0"/>
                <a:ea typeface="+mn-ea"/>
                <a:cs typeface="+mn-cs"/>
              </a:rPr>
              <a:t>	</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Georgia" pitchFamily="18" charset="0"/>
                <a:ea typeface="+mn-ea"/>
                <a:cs typeface="+mn-cs"/>
              </a:rPr>
              <a:t>These robots perform domestic chores and perform simple tasks like grass cutting, vacuum cleaning, plant watering, etc.</a:t>
            </a:r>
          </a:p>
          <a:p>
            <a:pPr marL="342900" marR="0" lvl="0" indent="-342900" algn="l" defTabSz="914400" rtl="0" eaLnBrk="1" fontAlgn="base" latinLnBrk="0" hangingPunct="1">
              <a:lnSpc>
                <a:spcPct val="100000"/>
              </a:lnSpc>
              <a:spcBef>
                <a:spcPct val="20000"/>
              </a:spcBef>
              <a:spcAft>
                <a:spcPct val="0"/>
              </a:spcAft>
              <a:buClr>
                <a:schemeClr val="hlink"/>
              </a:buClr>
              <a:buSzPct val="65000"/>
              <a:buFontTx/>
              <a:buNone/>
              <a:tabLst/>
              <a:defRPr/>
            </a:pPr>
            <a:r>
              <a:rPr kumimoji="0" 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Georgia" pitchFamily="18" charset="0"/>
                <a:ea typeface="+mn-ea"/>
                <a:cs typeface="+mn-cs"/>
              </a:rPr>
              <a:t>	e.g</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Georgia" pitchFamily="18" charset="0"/>
                <a:ea typeface="+mn-ea"/>
                <a:cs typeface="+mn-cs"/>
              </a:rPr>
              <a:t>. Scooba, Robomower</a:t>
            </a:r>
            <a:r>
              <a:rPr kumimoji="0" 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p>
        </p:txBody>
      </p:sp>
      <p:pic>
        <p:nvPicPr>
          <p:cNvPr id="4" name="Picture 4" descr="domes2"/>
          <p:cNvPicPr>
            <a:picLocks noChangeAspect="1" noChangeArrowheads="1"/>
          </p:cNvPicPr>
          <p:nvPr/>
        </p:nvPicPr>
        <p:blipFill>
          <a:blip r:embed="rId2"/>
          <a:srcRect/>
          <a:stretch>
            <a:fillRect/>
          </a:stretch>
        </p:blipFill>
        <p:spPr bwMode="auto">
          <a:xfrm>
            <a:off x="5257800" y="3352800"/>
            <a:ext cx="388620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37D9C034-E8AD-4403-8A70-432FE601CCB8}" type="slidenum">
              <a:rPr lang="en-US" smtClean="0"/>
              <a:pPr/>
              <a:t>27</a:t>
            </a:fld>
            <a:endParaRPr lang="en-US"/>
          </a:p>
        </p:txBody>
      </p:sp>
      <p:sp>
        <p:nvSpPr>
          <p:cNvPr id="6" name="Footer Placeholder 5"/>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wd">
                                    <p:tmPct val="3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par>
                                <p:cTn id="12" presetID="41" presetClass="entr" presetSubtype="0" fill="hold" nodeType="withEffect">
                                  <p:stCondLst>
                                    <p:cond delay="0"/>
                                  </p:stCondLst>
                                  <p:iterate type="wd">
                                    <p:tmPct val="3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2">
                                            <p:txEl>
                                              <p:pRg st="1" end="1"/>
                                            </p:txEl>
                                          </p:spTgt>
                                        </p:tgtEl>
                                      </p:cBhvr>
                                    </p:animEffect>
                                  </p:childTnLst>
                                </p:cTn>
                              </p:par>
                            </p:childTnLst>
                          </p:cTn>
                        </p:par>
                        <p:par>
                          <p:cTn id="19" fill="hold">
                            <p:stCondLst>
                              <p:cond delay="1060"/>
                            </p:stCondLst>
                            <p:childTnLst>
                              <p:par>
                                <p:cTn id="20" presetID="31" presetClass="entr" presetSubtype="0" fill="hold" grpId="0" nodeType="afterEffect">
                                  <p:stCondLst>
                                    <p:cond delay="0"/>
                                  </p:stCondLst>
                                  <p:iterate type="lt">
                                    <p:tmPct val="5000"/>
                                  </p:iterate>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par>
                          <p:cTn id="26" fill="hold">
                            <p:stCondLst>
                              <p:cond delay="256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1" end="1"/>
                                            </p:txEl>
                                          </p:spTgt>
                                        </p:tgtEl>
                                      </p:cBhvr>
                                    </p:animEffect>
                                  </p:childTnLst>
                                </p:cTn>
                              </p:par>
                            </p:childTnLst>
                          </p:cTn>
                        </p:par>
                        <p:par>
                          <p:cTn id="33" fill="hold">
                            <p:stCondLst>
                              <p:cond delay="866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p:cTn id="3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2" end="2"/>
                                            </p:txEl>
                                          </p:spTgt>
                                        </p:tgtEl>
                                      </p:cBhvr>
                                    </p:animEffect>
                                  </p:childTnLst>
                                </p:cTn>
                              </p:par>
                            </p:childTnLst>
                          </p:cTn>
                        </p:par>
                        <p:par>
                          <p:cTn id="40" fill="hold">
                            <p:stCondLst>
                              <p:cond delay="10610"/>
                            </p:stCondLst>
                            <p:childTnLst>
                              <p:par>
                                <p:cTn id="41" presetID="41" presetClass="entr" presetSubtype="0" fill="hold" nodeType="afterEffect">
                                  <p:stCondLst>
                                    <p:cond delay="0"/>
                                  </p:stCondLst>
                                  <p:iterate type="lt">
                                    <p:tmPct val="10000"/>
                                  </p:iterate>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p:cTn id="43"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45"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3">
                                            <p:txEl>
                                              <p:pRg st="0" end="0"/>
                                            </p:txEl>
                                          </p:spTgt>
                                        </p:tgtEl>
                                      </p:cBhvr>
                                    </p:animEffect>
                                  </p:childTnLst>
                                </p:cTn>
                              </p:par>
                              <p:par>
                                <p:cTn id="48" presetID="41" presetClass="entr" presetSubtype="0" fill="hold" nodeType="withEffect">
                                  <p:stCondLst>
                                    <p:cond delay="0"/>
                                  </p:stCondLst>
                                  <p:iterate type="lt">
                                    <p:tmPct val="10000"/>
                                  </p:iterate>
                                  <p:childTnLst>
                                    <p:set>
                                      <p:cBhvr>
                                        <p:cTn id="49" dur="1" fill="hold">
                                          <p:stCondLst>
                                            <p:cond delay="0"/>
                                          </p:stCondLst>
                                        </p:cTn>
                                        <p:tgtEl>
                                          <p:spTgt spid="3">
                                            <p:txEl>
                                              <p:pRg st="1" end="1"/>
                                            </p:txEl>
                                          </p:spTgt>
                                        </p:tgtEl>
                                        <p:attrNameLst>
                                          <p:attrName>style.visibility</p:attrName>
                                        </p:attrNameLst>
                                      </p:cBhvr>
                                      <p:to>
                                        <p:strVal val="visible"/>
                                      </p:to>
                                    </p:set>
                                    <p:anim calcmode="lin" valueType="num">
                                      <p:cBhvr>
                                        <p:cTn id="50"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52"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1000" tmFilter="0,0; .5, 1; 1, 1"/>
                                        <p:tgtEl>
                                          <p:spTgt spid="3">
                                            <p:txEl>
                                              <p:pRg st="1" end="1"/>
                                            </p:txEl>
                                          </p:spTgt>
                                        </p:tgtEl>
                                      </p:cBhvr>
                                    </p:animEffect>
                                  </p:childTnLst>
                                </p:cTn>
                              </p:par>
                              <p:par>
                                <p:cTn id="55" presetID="41" presetClass="entr" presetSubtype="0" fill="hold" nodeType="withEffect">
                                  <p:stCondLst>
                                    <p:cond delay="0"/>
                                  </p:stCondLst>
                                  <p:iterate type="lt">
                                    <p:tmPct val="10000"/>
                                  </p:iterate>
                                  <p:childTnLst>
                                    <p:set>
                                      <p:cBhvr>
                                        <p:cTn id="56" dur="1" fill="hold">
                                          <p:stCondLst>
                                            <p:cond delay="0"/>
                                          </p:stCondLst>
                                        </p:cTn>
                                        <p:tgtEl>
                                          <p:spTgt spid="3">
                                            <p:txEl>
                                              <p:pRg st="2" end="2"/>
                                            </p:txEl>
                                          </p:spTgt>
                                        </p:tgtEl>
                                        <p:attrNameLst>
                                          <p:attrName>style.visibility</p:attrName>
                                        </p:attrNameLst>
                                      </p:cBhvr>
                                      <p:to>
                                        <p:strVal val="visible"/>
                                      </p:to>
                                    </p:set>
                                    <p:anim calcmode="lin" valueType="num">
                                      <p:cBhvr>
                                        <p:cTn id="57"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59"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0"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1" dur="1000" tmFilter="0,0; .5, 1; 1, 1"/>
                                        <p:tgtEl>
                                          <p:spTgt spid="3">
                                            <p:txEl>
                                              <p:pRg st="2" end="2"/>
                                            </p:txEl>
                                          </p:spTgt>
                                        </p:tgtEl>
                                      </p:cBhvr>
                                    </p:animEffect>
                                  </p:childTnLst>
                                </p:cTn>
                              </p:par>
                            </p:childTnLst>
                          </p:cTn>
                        </p:par>
                        <p:par>
                          <p:cTn id="62" fill="hold">
                            <p:stCondLst>
                              <p:cond delay="21810"/>
                            </p:stCondLst>
                            <p:childTnLst>
                              <p:par>
                                <p:cTn id="63" presetID="29"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1000" fill="hold"/>
                                        <p:tgtEl>
                                          <p:spTgt spid="4"/>
                                        </p:tgtEl>
                                        <p:attrNameLst>
                                          <p:attrName>ppt_x</p:attrName>
                                        </p:attrNameLst>
                                      </p:cBhvr>
                                      <p:tavLst>
                                        <p:tav tm="0">
                                          <p:val>
                                            <p:strVal val="#ppt_x-.2"/>
                                          </p:val>
                                        </p:tav>
                                        <p:tav tm="100000">
                                          <p:val>
                                            <p:strVal val="#ppt_x"/>
                                          </p:val>
                                        </p:tav>
                                      </p:tavLst>
                                    </p:anim>
                                    <p:anim calcmode="lin" valueType="num">
                                      <p:cBhvr>
                                        <p:cTn id="6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3" name="Rectangle 2"/>
          <p:cNvSpPr/>
          <p:nvPr/>
        </p:nvSpPr>
        <p:spPr>
          <a:xfrm>
            <a:off x="0" y="1997839"/>
            <a:ext cx="9144000" cy="4216539"/>
          </a:xfrm>
          <a:prstGeom prst="rect">
            <a:avLst/>
          </a:prstGeom>
        </p:spPr>
        <p:txBody>
          <a:bodyPr wrap="square">
            <a:spAutoFit/>
          </a:bodyPr>
          <a:lstStyle/>
          <a:p>
            <a:pPr>
              <a:buFont typeface="Wingdings" pitchFamily="2" charset="2"/>
              <a:buChar char="Ø"/>
            </a:pPr>
            <a:r>
              <a:rPr lang="en-US" sz="4400" u="sng" dirty="0" smtClean="0">
                <a:latin typeface="Georgia" pitchFamily="18" charset="0"/>
              </a:rPr>
              <a:t>Military Defense</a:t>
            </a:r>
            <a:endParaRPr lang="en-US" sz="4400" dirty="0" smtClean="0">
              <a:latin typeface="Georgia" pitchFamily="18" charset="0"/>
            </a:endParaRPr>
          </a:p>
          <a:p>
            <a:r>
              <a:rPr lang="en-US" dirty="0" smtClean="0">
                <a:latin typeface="Georgia" pitchFamily="18" charset="0"/>
              </a:rPr>
              <a:t>		</a:t>
            </a:r>
            <a:r>
              <a:rPr lang="en-US" sz="3200" dirty="0" smtClean="0">
                <a:latin typeface="Georgia" pitchFamily="18" charset="0"/>
              </a:rPr>
              <a:t>The U.S. military is currently using robots to diffuse bombs and to transport goods in danger zones. These vehicles (AGVs) use sensors and coordinates to guide themselves through streets and rough terrain to supply ammunition and food stuff to soldiers.</a:t>
            </a:r>
          </a:p>
          <a:p>
            <a:r>
              <a:rPr lang="en-US" sz="3200" dirty="0" smtClean="0">
                <a:latin typeface="Georgia" pitchFamily="18" charset="0"/>
              </a:rPr>
              <a:t>		e.g. iRobot Packbot, Transbotics</a:t>
            </a:r>
            <a:r>
              <a:rPr lang="en-US" sz="3200" dirty="0" smtClean="0"/>
              <a:t> </a:t>
            </a:r>
            <a:endParaRPr lang="en-US" sz="3200" dirty="0"/>
          </a:p>
        </p:txBody>
      </p:sp>
      <p:sp>
        <p:nvSpPr>
          <p:cNvPr id="4" name="Slide Number Placeholder 3"/>
          <p:cNvSpPr>
            <a:spLocks noGrp="1"/>
          </p:cNvSpPr>
          <p:nvPr>
            <p:ph type="sldNum" sz="quarter" idx="12"/>
          </p:nvPr>
        </p:nvSpPr>
        <p:spPr/>
        <p:txBody>
          <a:bodyPr/>
          <a:lstStyle/>
          <a:p>
            <a:fld id="{37D9C034-E8AD-4403-8A70-432FE601CCB8}"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xEl>
                                              <p:pRg st="0" end="0"/>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2"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3">
                                            <p:txEl>
                                              <p:pRg st="1" end="1"/>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9"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ERV"/>
          <p:cNvPicPr>
            <a:picLocks noChangeAspect="1" noChangeArrowheads="1"/>
          </p:cNvPicPr>
          <p:nvPr/>
        </p:nvPicPr>
        <p:blipFill>
          <a:blip r:embed="rId2"/>
          <a:srcRect/>
          <a:stretch>
            <a:fillRect/>
          </a:stretch>
        </p:blipFill>
        <p:spPr bwMode="auto">
          <a:xfrm>
            <a:off x="331787" y="1676400"/>
            <a:ext cx="3859213" cy="3005137"/>
          </a:xfrm>
          <a:prstGeom prst="rect">
            <a:avLst/>
          </a:prstGeom>
          <a:noFill/>
          <a:ln w="9525">
            <a:noFill/>
            <a:miter lim="800000"/>
            <a:headEnd/>
            <a:tailEnd/>
          </a:ln>
        </p:spPr>
      </p:pic>
      <p:pic>
        <p:nvPicPr>
          <p:cNvPr id="3" name="Picture 7" descr="soldier_F_343x357"/>
          <p:cNvPicPr>
            <a:picLocks noChangeAspect="1" noChangeArrowheads="1"/>
          </p:cNvPicPr>
          <p:nvPr/>
        </p:nvPicPr>
        <p:blipFill>
          <a:blip r:embed="rId3"/>
          <a:srcRect/>
          <a:stretch>
            <a:fillRect/>
          </a:stretch>
        </p:blipFill>
        <p:spPr bwMode="auto">
          <a:xfrm>
            <a:off x="5715000" y="1479550"/>
            <a:ext cx="3044825" cy="3168650"/>
          </a:xfrm>
          <a:prstGeom prst="rect">
            <a:avLst/>
          </a:prstGeom>
          <a:noFill/>
          <a:ln w="9525">
            <a:noFill/>
            <a:miter lim="800000"/>
            <a:headEnd/>
            <a:tailEnd/>
          </a:ln>
        </p:spPr>
      </p:pic>
      <p:pic>
        <p:nvPicPr>
          <p:cNvPr id="4" name="Picture 8" descr="talonsword"/>
          <p:cNvPicPr>
            <a:picLocks noChangeAspect="1" noChangeArrowheads="1"/>
          </p:cNvPicPr>
          <p:nvPr/>
        </p:nvPicPr>
        <p:blipFill>
          <a:blip r:embed="rId4"/>
          <a:srcRect/>
          <a:stretch>
            <a:fillRect/>
          </a:stretch>
        </p:blipFill>
        <p:spPr bwMode="auto">
          <a:xfrm>
            <a:off x="1752600" y="4767262"/>
            <a:ext cx="5867400" cy="2090738"/>
          </a:xfrm>
          <a:prstGeom prst="rect">
            <a:avLst/>
          </a:prstGeom>
          <a:noFill/>
          <a:ln w="9525">
            <a:noFill/>
            <a:miter lim="800000"/>
            <a:headEnd/>
            <a:tailEnd/>
          </a:ln>
        </p:spPr>
      </p:pic>
      <p:sp>
        <p:nvSpPr>
          <p:cNvPr id="5" name="Rectangle 4"/>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6" name="Slide Number Placeholder 5"/>
          <p:cNvSpPr>
            <a:spLocks noGrp="1"/>
          </p:cNvSpPr>
          <p:nvPr>
            <p:ph type="sldNum" sz="quarter" idx="12"/>
          </p:nvPr>
        </p:nvSpPr>
        <p:spPr/>
        <p:txBody>
          <a:bodyPr/>
          <a:lstStyle/>
          <a:p>
            <a:fld id="{37D9C034-E8AD-4403-8A70-432FE601CCB8}" type="slidenum">
              <a:rPr lang="en-US" smtClean="0"/>
              <a:pPr/>
              <a:t>29</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
                                            <p:txEl>
                                              <p:pRg st="1" end="1"/>
                                            </p:txEl>
                                          </p:spTgt>
                                        </p:tgtEl>
                                      </p:cBhvr>
                                    </p:animEffect>
                                  </p:childTnLst>
                                </p:cTn>
                              </p:par>
                            </p:childTnLst>
                          </p:cTn>
                        </p:par>
                        <p:par>
                          <p:cTn id="19" fill="hold">
                            <p:stCondLst>
                              <p:cond delay="2500"/>
                            </p:stCondLst>
                            <p:childTnLst>
                              <p:par>
                                <p:cTn id="20" presetID="2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ppt_x</p:attrName>
                                        </p:attrNameLst>
                                      </p:cBhvr>
                                      <p:tavLst>
                                        <p:tav tm="0">
                                          <p:val>
                                            <p:strVal val="#ppt_x-.2"/>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
                                        </p:tgtEl>
                                      </p:cBhvr>
                                    </p:animEffect>
                                  </p:childTnLst>
                                </p:cTn>
                              </p:par>
                              <p:par>
                                <p:cTn id="25" presetID="29"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par>
                                <p:cTn id="30" presetID="29"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ppt_x</p:attrName>
                                        </p:attrNameLst>
                                      </p:cBhvr>
                                      <p:tavLst>
                                        <p:tav tm="0">
                                          <p:val>
                                            <p:strVal val="#ppt_x-.2"/>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43000"/>
            <a:ext cx="8839200" cy="1600438"/>
          </a:xfrm>
          <a:prstGeom prst="rect">
            <a:avLst/>
          </a:prstGeom>
          <a:noFill/>
        </p:spPr>
        <p:txBody>
          <a:bodyPr wrap="square" rtlCol="0">
            <a:spAutoFit/>
          </a:bodyPr>
          <a:lstStyle/>
          <a:p>
            <a:pPr>
              <a:buFont typeface="Wingdings" pitchFamily="2" charset="2"/>
              <a:buChar char="Ø"/>
            </a:pP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2">
                      <a:satMod val="175000"/>
                      <a:alpha val="40000"/>
                    </a:schemeClr>
                  </a:glow>
                  <a:outerShdw blurRad="55000" dist="50800" dir="5400000" algn="tl">
                    <a:srgbClr val="000000">
                      <a:alpha val="33000"/>
                    </a:srgbClr>
                  </a:outerShdw>
                </a:effectLst>
                <a:latin typeface="Bremen Bd BT" pitchFamily="82" charset="0"/>
              </a:rPr>
              <a:t>History By:</a:t>
            </a:r>
          </a:p>
          <a:p>
            <a:pPr lvl="3"/>
            <a:endParaRPr lang="en-US" sz="4400" dirty="0" smtClean="0"/>
          </a:p>
        </p:txBody>
      </p:sp>
      <p:sp>
        <p:nvSpPr>
          <p:cNvPr id="4" name="Slide Number Placeholder 3"/>
          <p:cNvSpPr>
            <a:spLocks noGrp="1"/>
          </p:cNvSpPr>
          <p:nvPr>
            <p:ph type="sldNum" sz="quarter" idx="12"/>
          </p:nvPr>
        </p:nvSpPr>
        <p:spPr/>
        <p:txBody>
          <a:bodyPr/>
          <a:lstStyle/>
          <a:p>
            <a:fld id="{37D9C034-E8AD-4403-8A70-432FE601CCB8}"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manuf"/>
          <p:cNvPicPr>
            <a:picLocks noChangeAspect="1" noChangeArrowheads="1"/>
          </p:cNvPicPr>
          <p:nvPr/>
        </p:nvPicPr>
        <p:blipFill>
          <a:blip r:embed="rId2"/>
          <a:srcRect/>
          <a:stretch>
            <a:fillRect/>
          </a:stretch>
        </p:blipFill>
        <p:spPr bwMode="auto">
          <a:xfrm>
            <a:off x="4572000" y="1600200"/>
            <a:ext cx="4572000" cy="5257800"/>
          </a:xfrm>
          <a:prstGeom prst="rect">
            <a:avLst/>
          </a:prstGeom>
          <a:noFill/>
          <a:ln w="9525">
            <a:noFill/>
            <a:miter lim="800000"/>
            <a:headEnd/>
            <a:tailEnd/>
          </a:ln>
        </p:spPr>
      </p:pic>
      <p:sp>
        <p:nvSpPr>
          <p:cNvPr id="4" name="Rectangle 3"/>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5" name="Rectangle 4"/>
          <p:cNvSpPr/>
          <p:nvPr/>
        </p:nvSpPr>
        <p:spPr>
          <a:xfrm>
            <a:off x="0" y="1295400"/>
            <a:ext cx="4572000" cy="5693866"/>
          </a:xfrm>
          <a:prstGeom prst="rect">
            <a:avLst/>
          </a:prstGeom>
        </p:spPr>
        <p:txBody>
          <a:bodyPr>
            <a:spAutoFit/>
          </a:bodyPr>
          <a:lstStyle/>
          <a:p>
            <a:pPr>
              <a:buFont typeface="Wingdings" pitchFamily="2" charset="2"/>
              <a:buChar char="Ø"/>
            </a:pPr>
            <a:r>
              <a:rPr lang="en-US" sz="4400" u="sng" dirty="0" smtClean="0">
                <a:latin typeface="Georgia" pitchFamily="18" charset="0"/>
              </a:rPr>
              <a:t>Manufacturing</a:t>
            </a:r>
          </a:p>
          <a:p>
            <a:r>
              <a:rPr lang="en-US" sz="3200" dirty="0" smtClean="0">
                <a:latin typeface="Georgia" pitchFamily="18" charset="0"/>
              </a:rPr>
              <a:t>Probably the industry which uses robots the most. Robots are useful in repetitive tasks and also work for longer durations without breaks.</a:t>
            </a:r>
          </a:p>
          <a:p>
            <a:r>
              <a:rPr lang="en-US" sz="3200" dirty="0" smtClean="0">
                <a:latin typeface="Georgia" pitchFamily="18" charset="0"/>
              </a:rPr>
              <a:t>e.g. Robots in car production assembly line</a:t>
            </a:r>
          </a:p>
        </p:txBody>
      </p:sp>
      <p:sp>
        <p:nvSpPr>
          <p:cNvPr id="6" name="Slide Number Placeholder 5"/>
          <p:cNvSpPr>
            <a:spLocks noGrp="1"/>
          </p:cNvSpPr>
          <p:nvPr>
            <p:ph type="sldNum" sz="quarter" idx="12"/>
          </p:nvPr>
        </p:nvSpPr>
        <p:spPr/>
        <p:txBody>
          <a:bodyPr/>
          <a:lstStyle/>
          <a:p>
            <a:fld id="{37D9C034-E8AD-4403-8A70-432FE601CCB8}"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p:cTn id="23"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5"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5">
                                            <p:txEl>
                                              <p:pRg st="0" end="0"/>
                                            </p:txEl>
                                          </p:spTgt>
                                        </p:tgtEl>
                                      </p:cBhvr>
                                    </p:animEffect>
                                  </p:childTnLst>
                                </p:cTn>
                              </p:par>
                              <p:par>
                                <p:cTn id="28" presetID="41" presetClass="entr" presetSubtype="0" fill="hold" nodeType="with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2"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5">
                                            <p:txEl>
                                              <p:pRg st="1" end="1"/>
                                            </p:txEl>
                                          </p:spTgt>
                                        </p:tgtEl>
                                      </p:cBhvr>
                                    </p:animEffect>
                                  </p:childTnLst>
                                </p:cTn>
                              </p:par>
                              <p:par>
                                <p:cTn id="35" presetID="41" presetClass="entr" presetSubtype="0" fill="hold" nodeType="withEffect">
                                  <p:stCondLst>
                                    <p:cond delay="0"/>
                                  </p:stCondLst>
                                  <p:iterate type="lt">
                                    <p:tmPct val="10000"/>
                                  </p:iterate>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p:cTn id="37"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9"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5">
                                            <p:txEl>
                                              <p:pRg st="2" end="2"/>
                                            </p:txEl>
                                          </p:spTgt>
                                        </p:tgtEl>
                                      </p:cBhvr>
                                    </p:animEffect>
                                  </p:childTnLst>
                                </p:cTn>
                              </p:par>
                            </p:childTnLst>
                          </p:cTn>
                        </p:par>
                        <p:par>
                          <p:cTn id="42" fill="hold">
                            <p:stCondLst>
                              <p:cond delay="12600"/>
                            </p:stCondLst>
                            <p:childTnLst>
                              <p:par>
                                <p:cTn id="43" presetID="29"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1000" fill="hold"/>
                                        <p:tgtEl>
                                          <p:spTgt spid="3"/>
                                        </p:tgtEl>
                                        <p:attrNameLst>
                                          <p:attrName>ppt_x</p:attrName>
                                        </p:attrNameLst>
                                      </p:cBhvr>
                                      <p:tavLst>
                                        <p:tav tm="0">
                                          <p:val>
                                            <p:strVal val="#ppt_x-.2"/>
                                          </p:val>
                                        </p:tav>
                                        <p:tav tm="100000">
                                          <p:val>
                                            <p:strVal val="#ppt_x"/>
                                          </p:val>
                                        </p:tav>
                                      </p:tavLst>
                                    </p:anim>
                                    <p:anim calcmode="lin" valueType="num">
                                      <p:cBhvr>
                                        <p:cTn id="4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srcRect/>
          <a:stretch>
            <a:fillRect/>
          </a:stretch>
        </p:blipFill>
        <p:spPr bwMode="auto">
          <a:xfrm>
            <a:off x="3733800" y="3657600"/>
            <a:ext cx="5410200" cy="3200400"/>
          </a:xfrm>
          <a:prstGeom prst="rect">
            <a:avLst/>
          </a:prstGeom>
          <a:noFill/>
          <a:ln w="9525">
            <a:noFill/>
            <a:miter lim="800000"/>
            <a:headEnd/>
            <a:tailEnd/>
          </a:ln>
        </p:spPr>
      </p:pic>
      <p:sp>
        <p:nvSpPr>
          <p:cNvPr id="4" name="Rectangle 3"/>
          <p:cNvSpPr/>
          <p:nvPr/>
        </p:nvSpPr>
        <p:spPr>
          <a:xfrm>
            <a:off x="0" y="1447800"/>
            <a:ext cx="9525000" cy="3804118"/>
          </a:xfrm>
          <a:prstGeom prst="rect">
            <a:avLst/>
          </a:prstGeom>
        </p:spPr>
        <p:txBody>
          <a:bodyPr wrap="square">
            <a:spAutoFit/>
          </a:bodyPr>
          <a:lstStyle/>
          <a:p>
            <a:pPr>
              <a:lnSpc>
                <a:spcPct val="90000"/>
              </a:lnSpc>
              <a:buFont typeface="Wingdings" pitchFamily="2" charset="2"/>
              <a:buChar char="Ø"/>
            </a:pPr>
            <a:r>
              <a:rPr lang="en-US" sz="4400" u="sng" dirty="0" smtClean="0">
                <a:latin typeface="Georgia" pitchFamily="18" charset="0"/>
              </a:rPr>
              <a:t>Agriculture</a:t>
            </a:r>
          </a:p>
          <a:p>
            <a:pPr>
              <a:lnSpc>
                <a:spcPct val="90000"/>
              </a:lnSpc>
            </a:pPr>
            <a:r>
              <a:rPr lang="en-US" sz="3200" dirty="0" smtClean="0">
                <a:latin typeface="Georgia" pitchFamily="18" charset="0"/>
              </a:rPr>
              <a:t>Robots can do the work that took a dozen harvesters to do at the same time. </a:t>
            </a:r>
          </a:p>
          <a:p>
            <a:pPr>
              <a:lnSpc>
                <a:spcPct val="90000"/>
              </a:lnSpc>
            </a:pPr>
            <a:r>
              <a:rPr lang="en-US" sz="3200" dirty="0" smtClean="0">
                <a:latin typeface="Georgia" pitchFamily="18" charset="0"/>
              </a:rPr>
              <a:t>Robots are used for harvesting, reaping and</a:t>
            </a:r>
          </a:p>
          <a:p>
            <a:pPr>
              <a:lnSpc>
                <a:spcPct val="90000"/>
              </a:lnSpc>
            </a:pPr>
            <a:r>
              <a:rPr lang="en-US" sz="3200" dirty="0" smtClean="0">
                <a:latin typeface="Georgia" pitchFamily="18" charset="0"/>
              </a:rPr>
              <a:t> sowing purposes. </a:t>
            </a:r>
          </a:p>
          <a:p>
            <a:pPr>
              <a:lnSpc>
                <a:spcPct val="90000"/>
              </a:lnSpc>
            </a:pPr>
            <a:r>
              <a:rPr lang="en-US" sz="3200" dirty="0" smtClean="0">
                <a:latin typeface="Georgia" pitchFamily="18" charset="0"/>
              </a:rPr>
              <a:t>They are sometimes </a:t>
            </a:r>
          </a:p>
          <a:p>
            <a:pPr>
              <a:lnSpc>
                <a:spcPct val="90000"/>
              </a:lnSpc>
            </a:pPr>
            <a:r>
              <a:rPr lang="en-US" sz="3200" dirty="0" smtClean="0">
                <a:latin typeface="Georgia" pitchFamily="18" charset="0"/>
              </a:rPr>
              <a:t>called,</a:t>
            </a:r>
          </a:p>
          <a:p>
            <a:pPr>
              <a:lnSpc>
                <a:spcPct val="90000"/>
              </a:lnSpc>
            </a:pPr>
            <a:r>
              <a:rPr lang="en-US" sz="3200" dirty="0" smtClean="0">
                <a:latin typeface="Georgia" pitchFamily="18" charset="0"/>
              </a:rPr>
              <a:t> ‘</a:t>
            </a:r>
            <a:r>
              <a:rPr lang="en-US" sz="3200" b="1" dirty="0" err="1" smtClean="0">
                <a:latin typeface="Georgia" pitchFamily="18" charset="0"/>
              </a:rPr>
              <a:t>Agrobots</a:t>
            </a:r>
            <a:r>
              <a:rPr lang="en-US" sz="3200" dirty="0" smtClean="0">
                <a:latin typeface="Georgia" pitchFamily="18" charset="0"/>
              </a:rPr>
              <a:t>’.</a:t>
            </a:r>
            <a:r>
              <a:rPr lang="en-US" sz="3200" dirty="0" smtClean="0"/>
              <a:t> </a:t>
            </a:r>
          </a:p>
        </p:txBody>
      </p:sp>
      <p:sp>
        <p:nvSpPr>
          <p:cNvPr id="5" name="Rectangle 4"/>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6" name="Slide Number Placeholder 5"/>
          <p:cNvSpPr>
            <a:spLocks noGrp="1"/>
          </p:cNvSpPr>
          <p:nvPr>
            <p:ph type="sldNum" sz="quarter" idx="12"/>
          </p:nvPr>
        </p:nvSpPr>
        <p:spPr/>
        <p:txBody>
          <a:bodyPr/>
          <a:lstStyle/>
          <a:p>
            <a:fld id="{37D9C034-E8AD-4403-8A70-432FE601CCB8}"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
                                            <p:txEl>
                                              <p:pRg st="1" end="1"/>
                                            </p:txEl>
                                          </p:spTgt>
                                        </p:tgtEl>
                                      </p:cBhvr>
                                    </p:animEffect>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ppt_x"/>
                                          </p:val>
                                        </p:tav>
                                        <p:tav tm="100000">
                                          <p:val>
                                            <p:strVal val="#ppt_x"/>
                                          </p:val>
                                        </p:tav>
                                      </p:tavLst>
                                    </p:anim>
                                    <p:anim calcmode="lin" valueType="num">
                                      <p:cBhvr additive="base">
                                        <p:cTn id="2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nodeType="clickEffect">
                                  <p:stCondLst>
                                    <p:cond delay="0"/>
                                  </p:stCondLst>
                                  <p:iterate type="lt">
                                    <p:tmPct val="10000"/>
                                  </p:iterate>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0"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4">
                                            <p:txEl>
                                              <p:pRg st="0" end="0"/>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4">
                                            <p:txEl>
                                              <p:pRg st="1" end="1"/>
                                            </p:txEl>
                                          </p:spTgt>
                                        </p:tgtEl>
                                        <p:attrNameLst>
                                          <p:attrName>style.visibility</p:attrName>
                                        </p:attrNameLst>
                                      </p:cBhvr>
                                      <p:to>
                                        <p:strVal val="visible"/>
                                      </p:to>
                                    </p:set>
                                    <p:anim calcmode="lin" valueType="num">
                                      <p:cBhvr>
                                        <p:cTn id="35"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7"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4">
                                            <p:txEl>
                                              <p:pRg st="1" end="1"/>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p:cTn id="42" dur="10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4" dur="10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4">
                                            <p:txEl>
                                              <p:pRg st="2" end="2"/>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p:cTn id="49" dur="10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51" dur="10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4">
                                            <p:txEl>
                                              <p:pRg st="3" end="3"/>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p:cTn id="56" dur="10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58" dur="10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10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1000" tmFilter="0,0; .5, 1; 1, 1"/>
                                        <p:tgtEl>
                                          <p:spTgt spid="4">
                                            <p:txEl>
                                              <p:pRg st="4" end="4"/>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4">
                                            <p:txEl>
                                              <p:pRg st="5" end="5"/>
                                            </p:txEl>
                                          </p:spTgt>
                                        </p:tgtEl>
                                        <p:attrNameLst>
                                          <p:attrName>style.visibility</p:attrName>
                                        </p:attrNameLst>
                                      </p:cBhvr>
                                      <p:to>
                                        <p:strVal val="visible"/>
                                      </p:to>
                                    </p:set>
                                    <p:anim calcmode="lin" valueType="num">
                                      <p:cBhvr>
                                        <p:cTn id="63" dur="10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65" dur="10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4">
                                            <p:txEl>
                                              <p:pRg st="5" end="5"/>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p:cTn id="70" dur="10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10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72" dur="10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10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recreation"/>
          <p:cNvPicPr>
            <a:picLocks noChangeAspect="1" noChangeArrowheads="1"/>
          </p:cNvPicPr>
          <p:nvPr/>
        </p:nvPicPr>
        <p:blipFill>
          <a:blip r:embed="rId2"/>
          <a:srcRect/>
          <a:stretch>
            <a:fillRect/>
          </a:stretch>
        </p:blipFill>
        <p:spPr bwMode="auto">
          <a:xfrm>
            <a:off x="6553200" y="4724400"/>
            <a:ext cx="2627313" cy="2051050"/>
          </a:xfrm>
          <a:prstGeom prst="rect">
            <a:avLst/>
          </a:prstGeom>
          <a:noFill/>
          <a:ln w="9525">
            <a:noFill/>
            <a:miter lim="800000"/>
            <a:headEnd/>
            <a:tailEnd/>
          </a:ln>
        </p:spPr>
      </p:pic>
      <p:pic>
        <p:nvPicPr>
          <p:cNvPr id="4" name="Picture 9" descr="toys2"/>
          <p:cNvPicPr>
            <a:picLocks noChangeAspect="1" noChangeArrowheads="1"/>
          </p:cNvPicPr>
          <p:nvPr/>
        </p:nvPicPr>
        <p:blipFill>
          <a:blip r:embed="rId3"/>
          <a:srcRect/>
          <a:stretch>
            <a:fillRect/>
          </a:stretch>
        </p:blipFill>
        <p:spPr bwMode="auto">
          <a:xfrm>
            <a:off x="4487862" y="1600200"/>
            <a:ext cx="2370138" cy="2592387"/>
          </a:xfrm>
          <a:prstGeom prst="rect">
            <a:avLst/>
          </a:prstGeom>
          <a:noFill/>
          <a:ln w="9525">
            <a:noFill/>
            <a:miter lim="800000"/>
            <a:headEnd/>
            <a:tailEnd/>
          </a:ln>
        </p:spPr>
      </p:pic>
      <p:pic>
        <p:nvPicPr>
          <p:cNvPr id="5" name="Picture 10" descr="cats3"/>
          <p:cNvPicPr>
            <a:picLocks noChangeAspect="1" noChangeArrowheads="1"/>
          </p:cNvPicPr>
          <p:nvPr/>
        </p:nvPicPr>
        <p:blipFill>
          <a:blip r:embed="rId4"/>
          <a:srcRect/>
          <a:stretch>
            <a:fillRect/>
          </a:stretch>
        </p:blipFill>
        <p:spPr bwMode="auto">
          <a:xfrm>
            <a:off x="6910387" y="2209800"/>
            <a:ext cx="2233613" cy="1981200"/>
          </a:xfrm>
          <a:prstGeom prst="rect">
            <a:avLst/>
          </a:prstGeom>
          <a:noFill/>
          <a:ln w="9525">
            <a:noFill/>
            <a:miter lim="800000"/>
            <a:headEnd/>
            <a:tailEnd/>
          </a:ln>
        </p:spPr>
      </p:pic>
      <p:pic>
        <p:nvPicPr>
          <p:cNvPr id="6" name="Picture 11" descr="icybie_main"/>
          <p:cNvPicPr>
            <a:picLocks noChangeAspect="1" noChangeArrowheads="1"/>
          </p:cNvPicPr>
          <p:nvPr/>
        </p:nvPicPr>
        <p:blipFill>
          <a:blip r:embed="rId5"/>
          <a:srcRect/>
          <a:stretch>
            <a:fillRect/>
          </a:stretch>
        </p:blipFill>
        <p:spPr bwMode="auto">
          <a:xfrm>
            <a:off x="4252913" y="4724400"/>
            <a:ext cx="2376487" cy="2009775"/>
          </a:xfrm>
          <a:prstGeom prst="rect">
            <a:avLst/>
          </a:prstGeom>
          <a:noFill/>
          <a:ln w="9525">
            <a:noFill/>
            <a:miter lim="800000"/>
            <a:headEnd/>
            <a:tailEnd/>
          </a:ln>
        </p:spPr>
      </p:pic>
      <p:sp>
        <p:nvSpPr>
          <p:cNvPr id="8" name="Rectangle 7"/>
          <p:cNvSpPr/>
          <p:nvPr/>
        </p:nvSpPr>
        <p:spPr>
          <a:xfrm>
            <a:off x="0" y="1600200"/>
            <a:ext cx="4572000" cy="5299912"/>
          </a:xfrm>
          <a:prstGeom prst="rect">
            <a:avLst/>
          </a:prstGeom>
        </p:spPr>
        <p:txBody>
          <a:bodyPr>
            <a:spAutoFit/>
          </a:bodyPr>
          <a:lstStyle/>
          <a:p>
            <a:pPr>
              <a:lnSpc>
                <a:spcPct val="90000"/>
              </a:lnSpc>
              <a:buFont typeface="Wingdings" pitchFamily="2" charset="2"/>
              <a:buChar char="Ø"/>
            </a:pPr>
            <a:r>
              <a:rPr lang="en-US" sz="4400" u="sng" dirty="0" smtClean="0">
                <a:latin typeface="Georgia" pitchFamily="18" charset="0"/>
              </a:rPr>
              <a:t>Recreational/   </a:t>
            </a:r>
            <a:r>
              <a:rPr lang="en-US" sz="4400" dirty="0" smtClean="0">
                <a:latin typeface="Georgia" pitchFamily="18" charset="0"/>
              </a:rPr>
              <a:t>	</a:t>
            </a:r>
            <a:r>
              <a:rPr lang="en-US" sz="4400" u="sng" dirty="0" smtClean="0">
                <a:latin typeface="Georgia" pitchFamily="18" charset="0"/>
              </a:rPr>
              <a:t>Social Use</a:t>
            </a:r>
          </a:p>
          <a:p>
            <a:pPr>
              <a:lnSpc>
                <a:spcPct val="90000"/>
              </a:lnSpc>
            </a:pPr>
            <a:r>
              <a:rPr lang="en-US" sz="3200" dirty="0" smtClean="0">
                <a:latin typeface="Georgia" pitchFamily="18" charset="0"/>
              </a:rPr>
              <a:t>These robots are built for purely recreational purposes. They provide company and are most life-like.</a:t>
            </a:r>
          </a:p>
          <a:p>
            <a:pPr>
              <a:lnSpc>
                <a:spcPct val="90000"/>
              </a:lnSpc>
            </a:pPr>
            <a:r>
              <a:rPr lang="en-US" sz="3200" dirty="0" smtClean="0">
                <a:latin typeface="Georgia" pitchFamily="18" charset="0"/>
              </a:rPr>
              <a:t>e.g. Asimo (the humanoid robot), Aibo (the widely popular robotic dog)</a:t>
            </a:r>
          </a:p>
        </p:txBody>
      </p:sp>
      <p:sp>
        <p:nvSpPr>
          <p:cNvPr id="9" name="Rectangle 8"/>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10" name="Slide Number Placeholder 9"/>
          <p:cNvSpPr>
            <a:spLocks noGrp="1"/>
          </p:cNvSpPr>
          <p:nvPr>
            <p:ph type="sldNum" sz="quarter" idx="12"/>
          </p:nvPr>
        </p:nvSpPr>
        <p:spPr/>
        <p:txBody>
          <a:bodyPr/>
          <a:lstStyle/>
          <a:p>
            <a:fld id="{37D9C034-E8AD-4403-8A70-432FE601CCB8}" type="slidenum">
              <a:rPr lang="en-US" smtClean="0"/>
              <a:pPr/>
              <a:t>32</a:t>
            </a:fld>
            <a:endParaRPr lang="en-US"/>
          </a:p>
        </p:txBody>
      </p:sp>
      <p:sp>
        <p:nvSpPr>
          <p:cNvPr id="11" name="Footer Placeholder 10"/>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xEl>
                                              <p:pRg st="0" end="0"/>
                                            </p:txEl>
                                          </p:spTgt>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gtEl>
                                        <p:attrNameLst>
                                          <p:attrName>ppt_y</p:attrName>
                                        </p:attrNameLst>
                                      </p:cBhvr>
                                      <p:tavLst>
                                        <p:tav tm="0">
                                          <p:val>
                                            <p:strVal val="#ppt_y"/>
                                          </p:val>
                                        </p:tav>
                                        <p:tav tm="100000">
                                          <p:val>
                                            <p:strVal val="#ppt_y"/>
                                          </p:val>
                                        </p:tav>
                                      </p:tavLst>
                                    </p:anim>
                                    <p:anim calcmode="lin" valueType="num">
                                      <p:cBhvr>
                                        <p:cTn id="17" dur="1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gtEl>
                                      </p:cBhvr>
                                    </p:animEffect>
                                  </p:childTnLst>
                                </p:cTn>
                              </p:par>
                            </p:childTnLst>
                          </p:cTn>
                        </p:par>
                        <p:par>
                          <p:cTn id="20" fill="hold">
                            <p:stCondLst>
                              <p:cond delay="20300"/>
                            </p:stCondLst>
                            <p:childTnLst>
                              <p:par>
                                <p:cTn id="21" presetID="2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par>
                          <p:cTn id="26" fill="hold">
                            <p:stCondLst>
                              <p:cond delay="21300"/>
                            </p:stCondLst>
                            <p:childTnLst>
                              <p:par>
                                <p:cTn id="27" presetID="29"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ppt_x</p:attrName>
                                        </p:attrNameLst>
                                      </p:cBhvr>
                                      <p:tavLst>
                                        <p:tav tm="0">
                                          <p:val>
                                            <p:strVal val="#ppt_x-.2"/>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gtEl>
                                      </p:cBhvr>
                                    </p:animEffect>
                                  </p:childTnLst>
                                </p:cTn>
                              </p:par>
                            </p:childTnLst>
                          </p:cTn>
                        </p:par>
                        <p:par>
                          <p:cTn id="32" fill="hold">
                            <p:stCondLst>
                              <p:cond delay="22300"/>
                            </p:stCondLst>
                            <p:childTnLst>
                              <p:par>
                                <p:cTn id="33" presetID="29"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ppt_x</p:attrName>
                                        </p:attrNameLst>
                                      </p:cBhvr>
                                      <p:tavLst>
                                        <p:tav tm="0">
                                          <p:val>
                                            <p:strVal val="#ppt_x-.2"/>
                                          </p:val>
                                        </p:tav>
                                        <p:tav tm="100000">
                                          <p:val>
                                            <p:strVal val="#ppt_x"/>
                                          </p:val>
                                        </p:tav>
                                      </p:tavLst>
                                    </p:anim>
                                    <p:anim calcmode="lin" valueType="num">
                                      <p:cBhvr>
                                        <p:cTn id="3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gtEl>
                                      </p:cBhvr>
                                    </p:animEffect>
                                  </p:childTnLst>
                                </p:cTn>
                              </p:par>
                            </p:childTnLst>
                          </p:cTn>
                        </p:par>
                        <p:par>
                          <p:cTn id="38" fill="hold">
                            <p:stCondLst>
                              <p:cond delay="23300"/>
                            </p:stCondLst>
                            <p:childTnLst>
                              <p:par>
                                <p:cTn id="39" presetID="24"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to="" calcmode="lin" valueType="num">
                                      <p:cBhvr>
                                        <p:cTn id="41" dur="1" fill="hold"/>
                                        <p:tgtEl>
                                          <p:spTgt spid="6"/>
                                        </p:tgtEl>
                                        <p:attrNameLst>
                                          <p:attrName/>
                                        </p:attrNameLst>
                                      </p:cBhvr>
                                    </p:anim>
                                  </p:childTnLst>
                                </p:cTn>
                              </p:par>
                            </p:childTnLst>
                          </p:cTn>
                        </p:par>
                        <p:par>
                          <p:cTn id="42" fill="hold">
                            <p:stCondLst>
                              <p:cond delay="23300"/>
                            </p:stCondLst>
                            <p:childTnLst>
                              <p:par>
                                <p:cTn id="43" presetID="41" presetClass="entr" presetSubtype="0" fill="hold" nodeType="afterEffect">
                                  <p:stCondLst>
                                    <p:cond delay="0"/>
                                  </p:stCondLst>
                                  <p:iterate type="lt">
                                    <p:tmPct val="10000"/>
                                  </p:iterate>
                                  <p:childTnLst>
                                    <p:set>
                                      <p:cBhvr>
                                        <p:cTn id="44" dur="1" fill="hold">
                                          <p:stCondLst>
                                            <p:cond delay="0"/>
                                          </p:stCondLst>
                                        </p:cTn>
                                        <p:tgtEl>
                                          <p:spTgt spid="9">
                                            <p:txEl>
                                              <p:pRg st="1" end="1"/>
                                            </p:txEl>
                                          </p:spTgt>
                                        </p:tgtEl>
                                        <p:attrNameLst>
                                          <p:attrName>style.visibility</p:attrName>
                                        </p:attrNameLst>
                                      </p:cBhvr>
                                      <p:to>
                                        <p:strVal val="visible"/>
                                      </p:to>
                                    </p:set>
                                    <p:anim calcmode="lin" valueType="num">
                                      <p:cBhvr>
                                        <p:cTn id="45" dur="10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6" dur="10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47" dur="10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8" dur="10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9" dur="1000" tmFilter="0,0; .5, 1; 1, 1"/>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ig_10_02"/>
          <p:cNvPicPr preferRelativeResize="0">
            <a:picLocks noChangeAspect="1" noChangeArrowheads="1"/>
          </p:cNvPicPr>
          <p:nvPr/>
        </p:nvPicPr>
        <p:blipFill>
          <a:blip r:embed="rId2"/>
          <a:srcRect/>
          <a:stretch>
            <a:fillRect/>
          </a:stretch>
        </p:blipFill>
        <p:spPr bwMode="auto">
          <a:xfrm>
            <a:off x="4724400" y="1524000"/>
            <a:ext cx="4267200" cy="4648200"/>
          </a:xfrm>
          <a:prstGeom prst="rect">
            <a:avLst/>
          </a:prstGeom>
          <a:noFill/>
          <a:ln w="9525">
            <a:noFill/>
            <a:miter lim="800000"/>
            <a:headEnd/>
            <a:tailEnd/>
          </a:ln>
          <a:effectLst/>
        </p:spPr>
      </p:pic>
      <p:pic>
        <p:nvPicPr>
          <p:cNvPr id="3" name="Picture 3" descr="fig_10_01"/>
          <p:cNvPicPr preferRelativeResize="0">
            <a:picLocks noChangeAspect="1" noChangeArrowheads="1"/>
          </p:cNvPicPr>
          <p:nvPr/>
        </p:nvPicPr>
        <p:blipFill>
          <a:blip r:embed="rId3"/>
          <a:srcRect/>
          <a:stretch>
            <a:fillRect/>
          </a:stretch>
        </p:blipFill>
        <p:spPr bwMode="auto">
          <a:xfrm>
            <a:off x="4724400" y="5105400"/>
            <a:ext cx="1882460" cy="1066136"/>
          </a:xfrm>
          <a:prstGeom prst="rect">
            <a:avLst/>
          </a:prstGeom>
          <a:noFill/>
          <a:ln w="9525">
            <a:noFill/>
            <a:miter lim="800000"/>
            <a:headEnd/>
            <a:tailEnd/>
          </a:ln>
          <a:effectLst/>
        </p:spPr>
      </p:pic>
      <p:sp>
        <p:nvSpPr>
          <p:cNvPr id="4" name="Rectangle 3"/>
          <p:cNvSpPr/>
          <p:nvPr/>
        </p:nvSpPr>
        <p:spPr>
          <a:xfrm>
            <a:off x="0" y="0"/>
            <a:ext cx="9144000" cy="1446550"/>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Applications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a:t>
            </a:r>
          </a:p>
          <a:p>
            <a:pPr marL="0" lvl="2"/>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6" name="TextBox 5"/>
          <p:cNvSpPr txBox="1"/>
          <p:nvPr/>
        </p:nvSpPr>
        <p:spPr>
          <a:xfrm>
            <a:off x="0" y="6164759"/>
            <a:ext cx="7010400" cy="769441"/>
          </a:xfrm>
          <a:prstGeom prst="rect">
            <a:avLst/>
          </a:prstGeom>
          <a:noFill/>
        </p:spPr>
        <p:txBody>
          <a:bodyPr wrap="square" rtlCol="0">
            <a:spAutoFit/>
          </a:bodyPr>
          <a:lstStyle/>
          <a:p>
            <a:r>
              <a:rPr lang="en-US" sz="4400" dirty="0" smtClean="0"/>
              <a:t>Puzzle  Solving machine</a:t>
            </a:r>
            <a:endParaRPr lang="en-US" sz="4400" dirty="0"/>
          </a:p>
        </p:txBody>
      </p:sp>
      <p:sp>
        <p:nvSpPr>
          <p:cNvPr id="7" name="Slide Number Placeholder 6"/>
          <p:cNvSpPr>
            <a:spLocks noGrp="1"/>
          </p:cNvSpPr>
          <p:nvPr>
            <p:ph type="sldNum" sz="quarter" idx="12"/>
          </p:nvPr>
        </p:nvSpPr>
        <p:spPr/>
        <p:txBody>
          <a:bodyPr/>
          <a:lstStyle/>
          <a:p>
            <a:fld id="{37D9C034-E8AD-4403-8A70-432FE601CCB8}" type="slidenum">
              <a:rPr lang="en-US" smtClean="0"/>
              <a:pPr/>
              <a:t>33</a:t>
            </a:fld>
            <a:endParaRPr lang="en-US"/>
          </a:p>
        </p:txBody>
      </p:sp>
      <p:sp>
        <p:nvSpPr>
          <p:cNvPr id="8" name="Footer Placeholder 7"/>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
                                            <p:txEl>
                                              <p:pRg st="1" end="1"/>
                                            </p:txEl>
                                          </p:spTgt>
                                        </p:tgtEl>
                                      </p:cBhvr>
                                    </p:animEffect>
                                  </p:childTnLst>
                                </p:cTn>
                              </p:par>
                            </p:childTnLst>
                          </p:cTn>
                        </p:par>
                        <p:par>
                          <p:cTn id="19" fill="hold">
                            <p:stCondLst>
                              <p:cond delay="2500"/>
                            </p:stCondLst>
                            <p:childTnLst>
                              <p:par>
                                <p:cTn id="20" presetID="35"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2000"/>
                                        <p:tgtEl>
                                          <p:spTgt spid="2"/>
                                        </p:tgtEl>
                                      </p:cBhvr>
                                    </p:animEffect>
                                    <p:anim calcmode="lin" valueType="num">
                                      <p:cBhvr>
                                        <p:cTn id="23" dur="2000" fill="hold"/>
                                        <p:tgtEl>
                                          <p:spTgt spid="2"/>
                                        </p:tgtEl>
                                        <p:attrNameLst>
                                          <p:attrName>style.rotation</p:attrName>
                                        </p:attrNameLst>
                                      </p:cBhvr>
                                      <p:tavLst>
                                        <p:tav tm="0">
                                          <p:val>
                                            <p:fltVal val="720"/>
                                          </p:val>
                                        </p:tav>
                                        <p:tav tm="100000">
                                          <p:val>
                                            <p:fltVal val="0"/>
                                          </p:val>
                                        </p:tav>
                                      </p:tavLst>
                                    </p:anim>
                                    <p:anim calcmode="lin" valueType="num">
                                      <p:cBhvr>
                                        <p:cTn id="24" dur="2000" fill="hold"/>
                                        <p:tgtEl>
                                          <p:spTgt spid="2"/>
                                        </p:tgtEl>
                                        <p:attrNameLst>
                                          <p:attrName>ppt_h</p:attrName>
                                        </p:attrNameLst>
                                      </p:cBhvr>
                                      <p:tavLst>
                                        <p:tav tm="0">
                                          <p:val>
                                            <p:fltVal val="0"/>
                                          </p:val>
                                        </p:tav>
                                        <p:tav tm="100000">
                                          <p:val>
                                            <p:strVal val="#ppt_h"/>
                                          </p:val>
                                        </p:tav>
                                      </p:tavLst>
                                    </p:anim>
                                    <p:anim calcmode="lin" valueType="num">
                                      <p:cBhvr>
                                        <p:cTn id="25" dur="2000" fill="hold"/>
                                        <p:tgtEl>
                                          <p:spTgt spid="2"/>
                                        </p:tgtEl>
                                        <p:attrNameLst>
                                          <p:attrName>ppt_w</p:attrName>
                                        </p:attrNameLst>
                                      </p:cBhvr>
                                      <p:tavLst>
                                        <p:tav tm="0">
                                          <p:val>
                                            <p:fltVal val="0"/>
                                          </p:val>
                                        </p:tav>
                                        <p:tav tm="100000">
                                          <p:val>
                                            <p:strVal val="#ppt_w"/>
                                          </p:val>
                                        </p:tav>
                                      </p:tavLst>
                                    </p:anim>
                                  </p:childTnLst>
                                </p:cTn>
                              </p:par>
                            </p:childTnLst>
                          </p:cTn>
                        </p:par>
                        <p:par>
                          <p:cTn id="26" fill="hold">
                            <p:stCondLst>
                              <p:cond delay="4500"/>
                            </p:stCondLst>
                            <p:childTnLst>
                              <p:par>
                                <p:cTn id="27" presetID="5" presetClass="entr" presetSubtype="1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6">
                                            <p:txEl>
                                              <p:pRg st="0" end="0"/>
                                            </p:txEl>
                                          </p:spTgt>
                                        </p:tgtEl>
                                        <p:attrNameLst>
                                          <p:attrName>style.visibility</p:attrName>
                                        </p:attrNameLst>
                                      </p:cBhvr>
                                      <p:to>
                                        <p:strVal val="visible"/>
                                      </p:to>
                                    </p:set>
                                    <p:anim calcmode="lin" valueType="num">
                                      <p:cBhvr>
                                        <p:cTn id="34"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6"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100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Advantages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 </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3" name="Rectangle 2"/>
          <p:cNvSpPr/>
          <p:nvPr/>
        </p:nvSpPr>
        <p:spPr>
          <a:xfrm>
            <a:off x="0" y="1371600"/>
            <a:ext cx="10210800" cy="5016758"/>
          </a:xfrm>
          <a:prstGeom prst="rect">
            <a:avLst/>
          </a:prstGeom>
        </p:spPr>
        <p:txBody>
          <a:bodyPr wrap="square">
            <a:spAutoFit/>
          </a:bodyPr>
          <a:lstStyle/>
          <a:p>
            <a:r>
              <a:rPr lang="en-US" sz="4000" dirty="0" smtClean="0">
                <a:latin typeface="Georgia" pitchFamily="18" charset="0"/>
              </a:rPr>
              <a:t>The most basic advantages which we are all aware of are:</a:t>
            </a:r>
          </a:p>
          <a:p>
            <a:endParaRPr lang="en-US" sz="4000" dirty="0" smtClean="0">
              <a:latin typeface="Georgia" pitchFamily="18" charset="0"/>
            </a:endParaRPr>
          </a:p>
          <a:p>
            <a:r>
              <a:rPr lang="en-US" sz="4000" dirty="0" smtClean="0">
                <a:latin typeface="Georgia" pitchFamily="18" charset="0"/>
              </a:rPr>
              <a:t>    ACCURACY 		        SPEED </a:t>
            </a:r>
          </a:p>
          <a:p>
            <a:r>
              <a:rPr lang="en-US" sz="4000" dirty="0" smtClean="0">
                <a:latin typeface="Georgia" pitchFamily="18" charset="0"/>
              </a:rPr>
              <a:t>        		  </a:t>
            </a:r>
          </a:p>
          <a:p>
            <a:r>
              <a:rPr lang="en-US" sz="4000" dirty="0" smtClean="0">
                <a:latin typeface="Georgia" pitchFamily="18" charset="0"/>
              </a:rPr>
              <a:t> 	INCREASED PRODUCTIVITY 		</a:t>
            </a:r>
          </a:p>
          <a:p>
            <a:endParaRPr lang="en-US" sz="4000" dirty="0" smtClean="0">
              <a:latin typeface="Georgia" pitchFamily="18" charset="0"/>
            </a:endParaRPr>
          </a:p>
          <a:p>
            <a:r>
              <a:rPr lang="en-US" sz="4000" dirty="0" smtClean="0">
                <a:latin typeface="Georgia" pitchFamily="18" charset="0"/>
              </a:rPr>
              <a:t>			FLEXIBILITY</a:t>
            </a:r>
            <a:r>
              <a:rPr lang="en-US" sz="4000" dirty="0" smtClean="0"/>
              <a:t>  </a:t>
            </a:r>
          </a:p>
        </p:txBody>
      </p:sp>
      <p:sp>
        <p:nvSpPr>
          <p:cNvPr id="4" name="Sun 3"/>
          <p:cNvSpPr/>
          <p:nvPr/>
        </p:nvSpPr>
        <p:spPr bwMode="auto">
          <a:xfrm>
            <a:off x="0" y="3352800"/>
            <a:ext cx="457200" cy="4572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5" name="Sun 4"/>
          <p:cNvSpPr/>
          <p:nvPr/>
        </p:nvSpPr>
        <p:spPr bwMode="auto">
          <a:xfrm>
            <a:off x="5029200" y="3276600"/>
            <a:ext cx="457200" cy="4572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6" name="Sun 5"/>
          <p:cNvSpPr/>
          <p:nvPr/>
        </p:nvSpPr>
        <p:spPr bwMode="auto">
          <a:xfrm>
            <a:off x="457200" y="4572000"/>
            <a:ext cx="457200" cy="4572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8" name="Sun 7"/>
          <p:cNvSpPr/>
          <p:nvPr/>
        </p:nvSpPr>
        <p:spPr bwMode="auto">
          <a:xfrm>
            <a:off x="2286000" y="5791200"/>
            <a:ext cx="457200" cy="457200"/>
          </a:xfrm>
          <a:prstGeom prst="su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9" name="Slide Number Placeholder 8"/>
          <p:cNvSpPr>
            <a:spLocks noGrp="1"/>
          </p:cNvSpPr>
          <p:nvPr>
            <p:ph type="sldNum" sz="quarter" idx="12"/>
          </p:nvPr>
        </p:nvSpPr>
        <p:spPr/>
        <p:txBody>
          <a:bodyPr/>
          <a:lstStyle/>
          <a:p>
            <a:fld id="{37D9C034-E8AD-4403-8A70-432FE601CCB8}" type="slidenum">
              <a:rPr lang="en-US" smtClean="0"/>
              <a:pPr/>
              <a:t>34</a:t>
            </a:fld>
            <a:endParaRPr lang="en-US"/>
          </a:p>
        </p:txBody>
      </p:sp>
      <p:sp>
        <p:nvSpPr>
          <p:cNvPr id="10" name="Footer Placeholder 9"/>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3">
                                            <p:txEl>
                                              <p:pRg st="0" end="0"/>
                                            </p:txEl>
                                          </p:spTgt>
                                        </p:tgtEl>
                                      </p:cBhvr>
                                    </p:animEffect>
                                  </p:childTnLst>
                                </p:cTn>
                              </p:par>
                            </p:childTnLst>
                          </p:cTn>
                        </p:par>
                        <p:par>
                          <p:cTn id="21" fill="hold">
                            <p:stCondLst>
                              <p:cond delay="5500"/>
                            </p:stCondLst>
                            <p:childTnLst>
                              <p:par>
                                <p:cTn id="22" presetID="5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385" decel="100000"/>
                                        <p:tgtEl>
                                          <p:spTgt spid="4"/>
                                        </p:tgtEl>
                                      </p:cBhvr>
                                    </p:animEffect>
                                    <p:animScale>
                                      <p:cBhvr>
                                        <p:cTn id="25" dur="385" decel="100000"/>
                                        <p:tgtEl>
                                          <p:spTgt spid="4"/>
                                        </p:tgtEl>
                                      </p:cBhvr>
                                      <p:from x="10000" y="10000"/>
                                      <p:to x="200000" y="450000"/>
                                    </p:animScale>
                                    <p:animScale>
                                      <p:cBhvr>
                                        <p:cTn id="26" dur="615" accel="100000" fill="hold">
                                          <p:stCondLst>
                                            <p:cond delay="385"/>
                                          </p:stCondLst>
                                        </p:cTn>
                                        <p:tgtEl>
                                          <p:spTgt spid="4"/>
                                        </p:tgtEl>
                                      </p:cBhvr>
                                      <p:from x="200000" y="450000"/>
                                      <p:to x="100000" y="100000"/>
                                    </p:animScale>
                                    <p:set>
                                      <p:cBhvr>
                                        <p:cTn id="27" dur="385" fill="hold"/>
                                        <p:tgtEl>
                                          <p:spTgt spid="4"/>
                                        </p:tgtEl>
                                        <p:attrNameLst>
                                          <p:attrName>ppt_x</p:attrName>
                                        </p:attrNameLst>
                                      </p:cBhvr>
                                      <p:to>
                                        <p:strVal val="(0.5)"/>
                                      </p:to>
                                    </p:set>
                                    <p:anim from="(0.5)" to="(#ppt_x)" calcmode="lin" valueType="num">
                                      <p:cBhvr>
                                        <p:cTn id="28" dur="615" accel="100000" fill="hold">
                                          <p:stCondLst>
                                            <p:cond delay="385"/>
                                          </p:stCondLst>
                                        </p:cTn>
                                        <p:tgtEl>
                                          <p:spTgt spid="4"/>
                                        </p:tgtEl>
                                        <p:attrNameLst>
                                          <p:attrName>ppt_x</p:attrName>
                                        </p:attrNameLst>
                                      </p:cBhvr>
                                    </p:anim>
                                    <p:set>
                                      <p:cBhvr>
                                        <p:cTn id="29" dur="385" fill="hold"/>
                                        <p:tgtEl>
                                          <p:spTgt spid="4"/>
                                        </p:tgtEl>
                                        <p:attrNameLst>
                                          <p:attrName>ppt_y</p:attrName>
                                        </p:attrNameLst>
                                      </p:cBhvr>
                                      <p:to>
                                        <p:strVal val="(#ppt_y+0.4)"/>
                                      </p:to>
                                    </p:set>
                                    <p:anim from="(#ppt_y+0.4)" to="(#ppt_y)" calcmode="lin" valueType="num">
                                      <p:cBhvr>
                                        <p:cTn id="30" dur="615" accel="100000" fill="hold">
                                          <p:stCondLst>
                                            <p:cond delay="385"/>
                                          </p:stCondLst>
                                        </p:cTn>
                                        <p:tgtEl>
                                          <p:spTgt spid="4"/>
                                        </p:tgtEl>
                                        <p:attrNameLst>
                                          <p:attrName>ppt_y</p:attrName>
                                        </p:attrNameLst>
                                      </p:cBhvr>
                                    </p:anim>
                                  </p:childTnLst>
                                </p:cTn>
                              </p:par>
                            </p:childTnLst>
                          </p:cTn>
                        </p:par>
                        <p:par>
                          <p:cTn id="31" fill="hold">
                            <p:stCondLst>
                              <p:cond delay="6500"/>
                            </p:stCondLst>
                            <p:childTnLst>
                              <p:par>
                                <p:cTn id="32" presetID="51"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385" decel="100000"/>
                                        <p:tgtEl>
                                          <p:spTgt spid="5"/>
                                        </p:tgtEl>
                                      </p:cBhvr>
                                    </p:animEffect>
                                    <p:animScale>
                                      <p:cBhvr>
                                        <p:cTn id="35" dur="385" decel="100000"/>
                                        <p:tgtEl>
                                          <p:spTgt spid="5"/>
                                        </p:tgtEl>
                                      </p:cBhvr>
                                      <p:from x="10000" y="10000"/>
                                      <p:to x="200000" y="450000"/>
                                    </p:animScale>
                                    <p:animScale>
                                      <p:cBhvr>
                                        <p:cTn id="36" dur="615" accel="100000" fill="hold">
                                          <p:stCondLst>
                                            <p:cond delay="385"/>
                                          </p:stCondLst>
                                        </p:cTn>
                                        <p:tgtEl>
                                          <p:spTgt spid="5"/>
                                        </p:tgtEl>
                                      </p:cBhvr>
                                      <p:from x="200000" y="450000"/>
                                      <p:to x="100000" y="100000"/>
                                    </p:animScale>
                                    <p:set>
                                      <p:cBhvr>
                                        <p:cTn id="37" dur="385" fill="hold"/>
                                        <p:tgtEl>
                                          <p:spTgt spid="5"/>
                                        </p:tgtEl>
                                        <p:attrNameLst>
                                          <p:attrName>ppt_x</p:attrName>
                                        </p:attrNameLst>
                                      </p:cBhvr>
                                      <p:to>
                                        <p:strVal val="(0.5)"/>
                                      </p:to>
                                    </p:set>
                                    <p:anim from="(0.5)" to="(#ppt_x)" calcmode="lin" valueType="num">
                                      <p:cBhvr>
                                        <p:cTn id="38" dur="615" accel="100000" fill="hold">
                                          <p:stCondLst>
                                            <p:cond delay="385"/>
                                          </p:stCondLst>
                                        </p:cTn>
                                        <p:tgtEl>
                                          <p:spTgt spid="5"/>
                                        </p:tgtEl>
                                        <p:attrNameLst>
                                          <p:attrName>ppt_x</p:attrName>
                                        </p:attrNameLst>
                                      </p:cBhvr>
                                    </p:anim>
                                    <p:set>
                                      <p:cBhvr>
                                        <p:cTn id="39" dur="385" fill="hold"/>
                                        <p:tgtEl>
                                          <p:spTgt spid="5"/>
                                        </p:tgtEl>
                                        <p:attrNameLst>
                                          <p:attrName>ppt_y</p:attrName>
                                        </p:attrNameLst>
                                      </p:cBhvr>
                                      <p:to>
                                        <p:strVal val="(#ppt_y+0.4)"/>
                                      </p:to>
                                    </p:set>
                                    <p:anim from="(#ppt_y+0.4)" to="(#ppt_y)" calcmode="lin" valueType="num">
                                      <p:cBhvr>
                                        <p:cTn id="40" dur="615" accel="100000" fill="hold">
                                          <p:stCondLst>
                                            <p:cond delay="385"/>
                                          </p:stCondLst>
                                        </p:cTn>
                                        <p:tgtEl>
                                          <p:spTgt spid="5"/>
                                        </p:tgtEl>
                                        <p:attrNameLst>
                                          <p:attrName>ppt_y</p:attrName>
                                        </p:attrNameLst>
                                      </p:cBhvr>
                                    </p:anim>
                                  </p:childTnLst>
                                </p:cTn>
                              </p:par>
                            </p:childTnLst>
                          </p:cTn>
                        </p:par>
                        <p:par>
                          <p:cTn id="41" fill="hold">
                            <p:stCondLst>
                              <p:cond delay="7500"/>
                            </p:stCondLst>
                            <p:childTnLst>
                              <p:par>
                                <p:cTn id="42" presetID="51"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385" decel="100000"/>
                                        <p:tgtEl>
                                          <p:spTgt spid="6"/>
                                        </p:tgtEl>
                                      </p:cBhvr>
                                    </p:animEffect>
                                    <p:animScale>
                                      <p:cBhvr>
                                        <p:cTn id="45" dur="385" decel="100000"/>
                                        <p:tgtEl>
                                          <p:spTgt spid="6"/>
                                        </p:tgtEl>
                                      </p:cBhvr>
                                      <p:from x="10000" y="10000"/>
                                      <p:to x="200000" y="450000"/>
                                    </p:animScale>
                                    <p:animScale>
                                      <p:cBhvr>
                                        <p:cTn id="46" dur="615" accel="100000" fill="hold">
                                          <p:stCondLst>
                                            <p:cond delay="385"/>
                                          </p:stCondLst>
                                        </p:cTn>
                                        <p:tgtEl>
                                          <p:spTgt spid="6"/>
                                        </p:tgtEl>
                                      </p:cBhvr>
                                      <p:from x="200000" y="450000"/>
                                      <p:to x="100000" y="100000"/>
                                    </p:animScale>
                                    <p:set>
                                      <p:cBhvr>
                                        <p:cTn id="47" dur="385" fill="hold"/>
                                        <p:tgtEl>
                                          <p:spTgt spid="6"/>
                                        </p:tgtEl>
                                        <p:attrNameLst>
                                          <p:attrName>ppt_x</p:attrName>
                                        </p:attrNameLst>
                                      </p:cBhvr>
                                      <p:to>
                                        <p:strVal val="(0.5)"/>
                                      </p:to>
                                    </p:set>
                                    <p:anim from="(0.5)" to="(#ppt_x)" calcmode="lin" valueType="num">
                                      <p:cBhvr>
                                        <p:cTn id="48" dur="615" accel="100000" fill="hold">
                                          <p:stCondLst>
                                            <p:cond delay="385"/>
                                          </p:stCondLst>
                                        </p:cTn>
                                        <p:tgtEl>
                                          <p:spTgt spid="6"/>
                                        </p:tgtEl>
                                        <p:attrNameLst>
                                          <p:attrName>ppt_x</p:attrName>
                                        </p:attrNameLst>
                                      </p:cBhvr>
                                    </p:anim>
                                    <p:set>
                                      <p:cBhvr>
                                        <p:cTn id="49" dur="385" fill="hold"/>
                                        <p:tgtEl>
                                          <p:spTgt spid="6"/>
                                        </p:tgtEl>
                                        <p:attrNameLst>
                                          <p:attrName>ppt_y</p:attrName>
                                        </p:attrNameLst>
                                      </p:cBhvr>
                                      <p:to>
                                        <p:strVal val="(#ppt_y+0.4)"/>
                                      </p:to>
                                    </p:set>
                                    <p:anim from="(#ppt_y+0.4)" to="(#ppt_y)" calcmode="lin" valueType="num">
                                      <p:cBhvr>
                                        <p:cTn id="50" dur="615" accel="100000" fill="hold">
                                          <p:stCondLst>
                                            <p:cond delay="385"/>
                                          </p:stCondLst>
                                        </p:cTn>
                                        <p:tgtEl>
                                          <p:spTgt spid="6"/>
                                        </p:tgtEl>
                                        <p:attrNameLst>
                                          <p:attrName>ppt_y</p:attrName>
                                        </p:attrNameLst>
                                      </p:cBhvr>
                                    </p:anim>
                                  </p:childTnLst>
                                </p:cTn>
                              </p:par>
                            </p:childTnLst>
                          </p:cTn>
                        </p:par>
                        <p:par>
                          <p:cTn id="51" fill="hold">
                            <p:stCondLst>
                              <p:cond delay="8500"/>
                            </p:stCondLst>
                            <p:childTnLst>
                              <p:par>
                                <p:cTn id="52" presetID="51"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385" decel="100000"/>
                                        <p:tgtEl>
                                          <p:spTgt spid="8"/>
                                        </p:tgtEl>
                                      </p:cBhvr>
                                    </p:animEffect>
                                    <p:animScale>
                                      <p:cBhvr>
                                        <p:cTn id="55" dur="385" decel="100000"/>
                                        <p:tgtEl>
                                          <p:spTgt spid="8"/>
                                        </p:tgtEl>
                                      </p:cBhvr>
                                      <p:from x="10000" y="10000"/>
                                      <p:to x="200000" y="450000"/>
                                    </p:animScale>
                                    <p:animScale>
                                      <p:cBhvr>
                                        <p:cTn id="56" dur="615" accel="100000" fill="hold">
                                          <p:stCondLst>
                                            <p:cond delay="385"/>
                                          </p:stCondLst>
                                        </p:cTn>
                                        <p:tgtEl>
                                          <p:spTgt spid="8"/>
                                        </p:tgtEl>
                                      </p:cBhvr>
                                      <p:from x="200000" y="450000"/>
                                      <p:to x="100000" y="100000"/>
                                    </p:animScale>
                                    <p:set>
                                      <p:cBhvr>
                                        <p:cTn id="57" dur="385" fill="hold"/>
                                        <p:tgtEl>
                                          <p:spTgt spid="8"/>
                                        </p:tgtEl>
                                        <p:attrNameLst>
                                          <p:attrName>ppt_x</p:attrName>
                                        </p:attrNameLst>
                                      </p:cBhvr>
                                      <p:to>
                                        <p:strVal val="(0.5)"/>
                                      </p:to>
                                    </p:set>
                                    <p:anim from="(0.5)" to="(#ppt_x)" calcmode="lin" valueType="num">
                                      <p:cBhvr>
                                        <p:cTn id="58" dur="615" accel="100000" fill="hold">
                                          <p:stCondLst>
                                            <p:cond delay="385"/>
                                          </p:stCondLst>
                                        </p:cTn>
                                        <p:tgtEl>
                                          <p:spTgt spid="8"/>
                                        </p:tgtEl>
                                        <p:attrNameLst>
                                          <p:attrName>ppt_x</p:attrName>
                                        </p:attrNameLst>
                                      </p:cBhvr>
                                    </p:anim>
                                    <p:set>
                                      <p:cBhvr>
                                        <p:cTn id="59" dur="385" fill="hold"/>
                                        <p:tgtEl>
                                          <p:spTgt spid="8"/>
                                        </p:tgtEl>
                                        <p:attrNameLst>
                                          <p:attrName>ppt_y</p:attrName>
                                        </p:attrNameLst>
                                      </p:cBhvr>
                                      <p:to>
                                        <p:strVal val="(#ppt_y+0.4)"/>
                                      </p:to>
                                    </p:set>
                                    <p:anim from="(#ppt_y+0.4)" to="(#ppt_y)" calcmode="lin" valueType="num">
                                      <p:cBhvr>
                                        <p:cTn id="60" dur="615" accel="100000" fill="hold">
                                          <p:stCondLst>
                                            <p:cond delay="385"/>
                                          </p:stCondLst>
                                        </p:cTn>
                                        <p:tgtEl>
                                          <p:spTgt spid="8"/>
                                        </p:tgtEl>
                                        <p:attrNameLst>
                                          <p:attrName>ppt_y</p:attrName>
                                        </p:attrNameLst>
                                      </p:cBhvr>
                                    </p:anim>
                                  </p:childTnLst>
                                </p:cTn>
                              </p:par>
                            </p:childTnLst>
                          </p:cTn>
                        </p:par>
                        <p:par>
                          <p:cTn id="61" fill="hold">
                            <p:stCondLst>
                              <p:cond delay="9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3">
                                            <p:txEl>
                                              <p:pRg st="0" end="0"/>
                                            </p:txEl>
                                          </p:spTgt>
                                        </p:tgtEl>
                                        <p:attrNameLst>
                                          <p:attrName>style.visibility</p:attrName>
                                        </p:attrNameLst>
                                      </p:cBhvr>
                                      <p:to>
                                        <p:strVal val="visible"/>
                                      </p:to>
                                    </p:set>
                                    <p:anim calcmode="lin" valueType="num">
                                      <p:cBhvr>
                                        <p:cTn id="64"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66"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3">
                                            <p:txEl>
                                              <p:pRg st="0" end="0"/>
                                            </p:txEl>
                                          </p:spTgt>
                                        </p:tgtEl>
                                      </p:cBhvr>
                                    </p:animEffect>
                                  </p:childTnLst>
                                </p:cTn>
                              </p:par>
                            </p:childTnLst>
                          </p:cTn>
                        </p:par>
                        <p:par>
                          <p:cTn id="69" fill="hold">
                            <p:stCondLst>
                              <p:cond delay="15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3">
                                            <p:txEl>
                                              <p:pRg st="2" end="2"/>
                                            </p:txEl>
                                          </p:spTgt>
                                        </p:tgtEl>
                                        <p:attrNameLst>
                                          <p:attrName>style.visibility</p:attrName>
                                        </p:attrNameLst>
                                      </p:cBhvr>
                                      <p:to>
                                        <p:strVal val="visible"/>
                                      </p:to>
                                    </p:set>
                                    <p:anim calcmode="lin" valueType="num">
                                      <p:cBhvr>
                                        <p:cTn id="72"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74"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1000" tmFilter="0,0; .5, 1; 1, 1"/>
                                        <p:tgtEl>
                                          <p:spTgt spid="3">
                                            <p:txEl>
                                              <p:pRg st="2" end="2"/>
                                            </p:txEl>
                                          </p:spTgt>
                                        </p:tgtEl>
                                      </p:cBhvr>
                                    </p:animEffect>
                                  </p:childTnLst>
                                </p:cTn>
                              </p:par>
                            </p:childTnLst>
                          </p:cTn>
                        </p:par>
                        <p:par>
                          <p:cTn id="77" fill="hold">
                            <p:stCondLst>
                              <p:cond delay="17200"/>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3">
                                            <p:txEl>
                                              <p:pRg st="3" end="3"/>
                                            </p:txEl>
                                          </p:spTgt>
                                        </p:tgtEl>
                                        <p:attrNameLst>
                                          <p:attrName>style.visibility</p:attrName>
                                        </p:attrNameLst>
                                      </p:cBhvr>
                                      <p:to>
                                        <p:strVal val="visible"/>
                                      </p:to>
                                    </p:set>
                                    <p:anim calcmode="lin" valueType="num">
                                      <p:cBhvr>
                                        <p:cTn id="80"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1"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82"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3"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4" dur="1000" tmFilter="0,0; .5, 1; 1, 1"/>
                                        <p:tgtEl>
                                          <p:spTgt spid="3">
                                            <p:txEl>
                                              <p:pRg st="3" end="3"/>
                                            </p:txEl>
                                          </p:spTgt>
                                        </p:tgtEl>
                                      </p:cBhvr>
                                    </p:animEffect>
                                  </p:childTnLst>
                                </p:cTn>
                              </p:par>
                            </p:childTnLst>
                          </p:cTn>
                        </p:par>
                        <p:par>
                          <p:cTn id="85" fill="hold">
                            <p:stCondLst>
                              <p:cond delay="181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3">
                                            <p:txEl>
                                              <p:pRg st="4" end="4"/>
                                            </p:txEl>
                                          </p:spTgt>
                                        </p:tgtEl>
                                        <p:attrNameLst>
                                          <p:attrName>style.visibility</p:attrName>
                                        </p:attrNameLst>
                                      </p:cBhvr>
                                      <p:to>
                                        <p:strVal val="visible"/>
                                      </p:to>
                                    </p:set>
                                    <p:anim calcmode="lin" valueType="num">
                                      <p:cBhvr>
                                        <p:cTn id="88"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90"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3">
                                            <p:txEl>
                                              <p:pRg st="4" end="4"/>
                                            </p:txEl>
                                          </p:spTgt>
                                        </p:tgtEl>
                                      </p:cBhvr>
                                    </p:animEffect>
                                  </p:childTnLst>
                                </p:cTn>
                              </p:par>
                            </p:childTnLst>
                          </p:cTn>
                        </p:par>
                        <p:par>
                          <p:cTn id="93" fill="hold">
                            <p:stCondLst>
                              <p:cond delay="2110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3">
                                            <p:txEl>
                                              <p:pRg st="6" end="6"/>
                                            </p:txEl>
                                          </p:spTgt>
                                        </p:tgtEl>
                                        <p:attrNameLst>
                                          <p:attrName>style.visibility</p:attrName>
                                        </p:attrNameLst>
                                      </p:cBhvr>
                                      <p:to>
                                        <p:strVal val="visible"/>
                                      </p:to>
                                    </p:set>
                                    <p:anim calcmode="lin" valueType="num">
                                      <p:cBhvr>
                                        <p:cTn id="96" dur="10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10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98" dur="10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10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1000" tmFilter="0,0; .5, 1; 1, 1"/>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animBg="1"/>
      <p:bldP spid="5" grpId="0" animBg="1"/>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239000" cy="769441"/>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Advantages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 </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3" name="Rectangle 2"/>
          <p:cNvSpPr/>
          <p:nvPr/>
        </p:nvSpPr>
        <p:spPr>
          <a:xfrm>
            <a:off x="0" y="990600"/>
            <a:ext cx="9144000" cy="5078313"/>
          </a:xfrm>
          <a:prstGeom prst="rect">
            <a:avLst/>
          </a:prstGeom>
        </p:spPr>
        <p:txBody>
          <a:bodyPr wrap="square">
            <a:spAutoFit/>
          </a:bodyPr>
          <a:lstStyle/>
          <a:p>
            <a:pPr>
              <a:buFont typeface="Wingdings" pitchFamily="2" charset="2"/>
              <a:buChar char="Ø"/>
            </a:pPr>
            <a:r>
              <a:rPr lang="en-US" sz="3600" u="sng" dirty="0" smtClean="0">
                <a:latin typeface="Georgia" pitchFamily="18" charset="0"/>
              </a:rPr>
              <a:t>Business Benefits</a:t>
            </a:r>
            <a:r>
              <a:rPr lang="en-US" sz="3600" dirty="0" smtClean="0">
                <a:latin typeface="Georgia" pitchFamily="18" charset="0"/>
              </a:rPr>
              <a:t>:</a:t>
            </a:r>
            <a:r>
              <a:rPr lang="en-US" dirty="0" smtClean="0">
                <a:latin typeface="Georgia" pitchFamily="18" charset="0"/>
              </a:rPr>
              <a:t> </a:t>
            </a:r>
          </a:p>
          <a:p>
            <a:r>
              <a:rPr lang="en-US" sz="3600" dirty="0" smtClean="0">
                <a:latin typeface="Georgia" pitchFamily="18" charset="0"/>
              </a:rPr>
              <a:t>Robots have the ability to consistently produce high-quality products and to precisely perform tasks</a:t>
            </a:r>
          </a:p>
          <a:p>
            <a:endParaRPr lang="en-US" sz="3600" dirty="0" smtClean="0">
              <a:latin typeface="Georgia" pitchFamily="18" charset="0"/>
            </a:endParaRPr>
          </a:p>
          <a:p>
            <a:r>
              <a:rPr lang="en-US" sz="3600" dirty="0" smtClean="0">
                <a:latin typeface="Georgia" pitchFamily="18" charset="0"/>
              </a:rPr>
              <a:t>Since they never tire and can work nonstop without breaks, robots are able to produce more quality goods or execute commands quicker than their human counterparts</a:t>
            </a:r>
            <a:r>
              <a:rPr lang="en-US" sz="3600" dirty="0" smtClean="0"/>
              <a:t>   </a:t>
            </a:r>
          </a:p>
        </p:txBody>
      </p:sp>
      <p:sp>
        <p:nvSpPr>
          <p:cNvPr id="4" name="Slide Number Placeholder 3"/>
          <p:cNvSpPr>
            <a:spLocks noGrp="1"/>
          </p:cNvSpPr>
          <p:nvPr>
            <p:ph type="sldNum" sz="quarter" idx="12"/>
          </p:nvPr>
        </p:nvSpPr>
        <p:spPr/>
        <p:txBody>
          <a:bodyPr/>
          <a:lstStyle/>
          <a:p>
            <a:fld id="{37D9C034-E8AD-4403-8A70-432FE601CCB8}"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par>
                          <p:cTn id="12" fill="hold">
                            <p:stCondLst>
                              <p:cond delay="28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1" end="1"/>
                                            </p:txEl>
                                          </p:spTgt>
                                        </p:tgtEl>
                                      </p:cBhvr>
                                    </p:animEffect>
                                  </p:childTnLst>
                                </p:cTn>
                              </p:par>
                              <p:par>
                                <p:cTn id="20" presetID="41" presetClass="entr" presetSubtype="0" fill="hold"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4"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9441"/>
          </a:xfrm>
          <a:prstGeom prst="rect">
            <a:avLst/>
          </a:prstGeom>
        </p:spPr>
        <p:txBody>
          <a:bodyPr wrap="squar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Advantages of </a:t>
            </a:r>
            <a:r>
              <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ROBOTS </a:t>
            </a:r>
            <a:r>
              <a:rPr lang="en-US" sz="44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t>
            </a:r>
            <a:endParaRPr lang="en-US" sz="4800" dirty="0" smtClean="0"/>
          </a:p>
        </p:txBody>
      </p:sp>
      <p:sp>
        <p:nvSpPr>
          <p:cNvPr id="3" name="Rectangle 2"/>
          <p:cNvSpPr/>
          <p:nvPr/>
        </p:nvSpPr>
        <p:spPr>
          <a:xfrm>
            <a:off x="0" y="1219200"/>
            <a:ext cx="8382000" cy="5262979"/>
          </a:xfrm>
          <a:prstGeom prst="rect">
            <a:avLst/>
          </a:prstGeom>
        </p:spPr>
        <p:txBody>
          <a:bodyPr wrap="square">
            <a:spAutoFit/>
          </a:bodyPr>
          <a:lstStyle/>
          <a:p>
            <a:pPr>
              <a:buFont typeface="Wingdings" pitchFamily="2" charset="2"/>
              <a:buChar char="Ø"/>
            </a:pPr>
            <a:r>
              <a:rPr lang="en-US" sz="4000" u="sng" dirty="0" smtClean="0">
                <a:latin typeface="Georgia" pitchFamily="18" charset="0"/>
              </a:rPr>
              <a:t>Employee Benefits</a:t>
            </a:r>
            <a:r>
              <a:rPr lang="en-US" sz="4000" dirty="0" smtClean="0">
                <a:latin typeface="Georgia" pitchFamily="18" charset="0"/>
              </a:rPr>
              <a:t>:</a:t>
            </a:r>
          </a:p>
          <a:p>
            <a:r>
              <a:rPr lang="en-US" dirty="0" smtClean="0">
                <a:latin typeface="Georgia" pitchFamily="18" charset="0"/>
              </a:rPr>
              <a:t>  </a:t>
            </a:r>
            <a:r>
              <a:rPr lang="en-US" sz="3200" dirty="0" smtClean="0">
                <a:latin typeface="Georgia" pitchFamily="18" charset="0"/>
              </a:rPr>
              <a:t>Robots can do the work that no one else wants to do—the mundane, dangerous, and repetitive jobs </a:t>
            </a:r>
          </a:p>
          <a:p>
            <a:endParaRPr lang="en-US" sz="3600" u="sng" dirty="0" smtClean="0">
              <a:latin typeface="Georgia" pitchFamily="18" charset="0"/>
            </a:endParaRPr>
          </a:p>
          <a:p>
            <a:r>
              <a:rPr lang="en-US" sz="3600" u="sng" dirty="0" smtClean="0">
                <a:latin typeface="Georgia" pitchFamily="18" charset="0"/>
              </a:rPr>
              <a:t>Common Misconception about Robots:</a:t>
            </a:r>
          </a:p>
          <a:p>
            <a:r>
              <a:rPr lang="en-US" sz="3200" dirty="0" smtClean="0">
                <a:latin typeface="Georgia" pitchFamily="18" charset="0"/>
              </a:rPr>
              <a:t>Introducing robots into a work environment does not necessarily mean the elimination of jobs. With the addition of robots comes the need for highly-skilled, human workers </a:t>
            </a:r>
            <a:endParaRPr lang="en-US" dirty="0" smtClean="0">
              <a:latin typeface="Georgia" pitchFamily="18" charset="0"/>
            </a:endParaRPr>
          </a:p>
        </p:txBody>
      </p:sp>
      <p:sp>
        <p:nvSpPr>
          <p:cNvPr id="4" name="Slide Number Placeholder 3"/>
          <p:cNvSpPr>
            <a:spLocks noGrp="1"/>
          </p:cNvSpPr>
          <p:nvPr>
            <p:ph type="sldNum" sz="quarter" idx="12"/>
          </p:nvPr>
        </p:nvSpPr>
        <p:spPr/>
        <p:txBody>
          <a:bodyPr/>
          <a:lstStyle/>
          <a:p>
            <a:fld id="{37D9C034-E8AD-4403-8A70-432FE601CCB8}"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xEl>
                                              <p:pRg st="0" end="0"/>
                                            </p:txEl>
                                          </p:spTgt>
                                        </p:tgtEl>
                                      </p:cBhvr>
                                    </p:animEffect>
                                  </p:childTnLst>
                                </p:cTn>
                              </p:par>
                            </p:childTnLst>
                          </p:cTn>
                        </p:par>
                        <p:par>
                          <p:cTn id="12" fill="hold">
                            <p:stCondLst>
                              <p:cond delay="28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par>
                          <p:cTn id="20" fill="hold">
                            <p:stCondLst>
                              <p:cond delay="54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4"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1000" tmFilter="0,0; .5, 1; 1, 1"/>
                                        <p:tgtEl>
                                          <p:spTgt spid="3">
                                            <p:txEl>
                                              <p:pRg st="3" end="3"/>
                                            </p:txEl>
                                          </p:spTgt>
                                        </p:tgtEl>
                                      </p:cBhvr>
                                    </p:animEffect>
                                  </p:childTnLst>
                                </p:cTn>
                              </p:par>
                              <p:par>
                                <p:cTn id="37" presetID="41" presetClass="entr" presetSubtype="0" fill="hold"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41" dur="1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1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2862322"/>
          </a:xfrm>
          <a:prstGeom prst="rect">
            <a:avLst/>
          </a:prstGeom>
        </p:spPr>
        <p:txBody>
          <a:bodyPr wrap="square">
            <a:spAutoFit/>
          </a:bodyPr>
          <a:lstStyle/>
          <a:p>
            <a:r>
              <a:rPr lang="en-US" sz="6000" dirty="0" smtClean="0">
                <a:latin typeface="Georgia" pitchFamily="18" charset="0"/>
              </a:rPr>
              <a:t>Every successful business must depend on real people for these abilities!!! </a:t>
            </a:r>
            <a:endParaRPr lang="en-US" sz="6000" dirty="0"/>
          </a:p>
        </p:txBody>
      </p:sp>
      <p:sp>
        <p:nvSpPr>
          <p:cNvPr id="4" name="Rectangle 3"/>
          <p:cNvSpPr/>
          <p:nvPr/>
        </p:nvSpPr>
        <p:spPr>
          <a:xfrm>
            <a:off x="0" y="0"/>
            <a:ext cx="9144000" cy="1107996"/>
          </a:xfrm>
          <a:prstGeom prst="rect">
            <a:avLst/>
          </a:prstGeom>
        </p:spPr>
        <p:txBody>
          <a:bodyPr wrap="square">
            <a:spAutoFit/>
          </a:bodyPr>
          <a:lstStyle/>
          <a:p>
            <a:pPr marL="0" lvl="2"/>
            <a:r>
              <a:rPr lang="en-US" sz="36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a:t>
            </a:r>
            <a:r>
              <a:rPr lang="en-US" sz="6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CONCLUSION</a:t>
            </a:r>
            <a:endParaRPr lang="en-US" sz="44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p:txBody>
      </p:sp>
      <p:sp>
        <p:nvSpPr>
          <p:cNvPr id="7" name="Slide Number Placeholder 6"/>
          <p:cNvSpPr>
            <a:spLocks noGrp="1"/>
          </p:cNvSpPr>
          <p:nvPr>
            <p:ph type="sldNum" sz="quarter" idx="12"/>
          </p:nvPr>
        </p:nvSpPr>
        <p:spPr/>
        <p:txBody>
          <a:bodyPr/>
          <a:lstStyle/>
          <a:p>
            <a:fld id="{37D9C034-E8AD-4403-8A70-432FE601CCB8}"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514600"/>
            <a:ext cx="9144000" cy="923330"/>
          </a:xfrm>
          <a:prstGeom prst="rect">
            <a:avLst/>
          </a:prstGeom>
          <a:blipFill>
            <a:blip r:embed="rId2"/>
            <a:stretch>
              <a:fillRect/>
            </a:stretch>
          </a:blip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50" endPos="85000" dist="29997" dir="5400000" sy="-100000" algn="bl" rotWithShape="0"/>
                </a:effectLst>
              </a:rPr>
              <a:t>THANKS TO ALL OF YOU</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reflection blurRad="6350" stA="55000" endA="50" endPos="85000" dist="29997" dir="5400000" sy="-100000" algn="bl" rotWithShape="0"/>
              </a:effectLst>
            </a:endParaRPr>
          </a:p>
        </p:txBody>
      </p:sp>
      <p:sp>
        <p:nvSpPr>
          <p:cNvPr id="3" name="Slide Number Placeholder 2"/>
          <p:cNvSpPr>
            <a:spLocks noGrp="1"/>
          </p:cNvSpPr>
          <p:nvPr>
            <p:ph type="sldNum" sz="quarter" idx="12"/>
          </p:nvPr>
        </p:nvSpPr>
        <p:spPr/>
        <p:txBody>
          <a:bodyPr/>
          <a:lstStyle/>
          <a:p>
            <a:fld id="{37D9C034-E8AD-4403-8A70-432FE601CCB8}" type="slidenum">
              <a:rPr lang="en-US" smtClean="0"/>
              <a:pPr/>
              <a:t>38</a:t>
            </a:fld>
            <a:endParaRPr lang="en-US"/>
          </a:p>
        </p:txBody>
      </p:sp>
      <p:sp>
        <p:nvSpPr>
          <p:cNvPr id="4" name="Footer Placeholder 3"/>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style.rotation</p:attrName>
                                        </p:attrNameLst>
                                      </p:cBhvr>
                                      <p:tavLst>
                                        <p:tav tm="0">
                                          <p:val>
                                            <p:fltVal val="720"/>
                                          </p:val>
                                        </p:tav>
                                        <p:tav tm="100000">
                                          <p:val>
                                            <p:fltVal val="0"/>
                                          </p:val>
                                        </p:tav>
                                      </p:tavLst>
                                    </p:anim>
                                    <p:anim calcmode="lin" valueType="num">
                                      <p:cBhvr>
                                        <p:cTn id="9" dur="5000" fill="hold"/>
                                        <p:tgtEl>
                                          <p:spTgt spid="2"/>
                                        </p:tgtEl>
                                        <p:attrNameLst>
                                          <p:attrName>ppt_h</p:attrName>
                                        </p:attrNameLst>
                                      </p:cBhvr>
                                      <p:tavLst>
                                        <p:tav tm="0">
                                          <p:val>
                                            <p:fltVal val="0"/>
                                          </p:val>
                                        </p:tav>
                                        <p:tav tm="100000">
                                          <p:val>
                                            <p:strVal val="#ppt_h"/>
                                          </p:val>
                                        </p:tav>
                                      </p:tavLst>
                                    </p:anim>
                                    <p:anim calcmode="lin" valueType="num">
                                      <p:cBhvr>
                                        <p:cTn id="10" dur="5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3" name="Object 3"/>
          <p:cNvGraphicFramePr>
            <a:graphicFrameLocks noChangeAspect="1"/>
          </p:cNvGraphicFramePr>
          <p:nvPr/>
        </p:nvGraphicFramePr>
        <p:xfrm>
          <a:off x="457200" y="2667000"/>
          <a:ext cx="2735758" cy="3616325"/>
        </p:xfrm>
        <a:graphic>
          <a:graphicData uri="http://schemas.openxmlformats.org/presentationml/2006/ole">
            <p:oleObj spid="_x0000_s2050" name="Bitmap Image" r:id="rId4" imgW="2495238" imgH="2952381" progId="PBrush">
              <p:embed/>
            </p:oleObj>
          </a:graphicData>
        </a:graphic>
      </p:graphicFrame>
      <p:sp>
        <p:nvSpPr>
          <p:cNvPr id="5" name="Rectangle 4"/>
          <p:cNvSpPr/>
          <p:nvPr/>
        </p:nvSpPr>
        <p:spPr>
          <a:xfrm>
            <a:off x="3581400" y="1524000"/>
            <a:ext cx="5257800" cy="4524315"/>
          </a:xfrm>
          <a:prstGeom prst="rect">
            <a:avLst/>
          </a:prstGeom>
        </p:spPr>
        <p:txBody>
          <a:bodyPr wrap="square" anchor="ctr">
            <a:spAutoFit/>
          </a:bodyPr>
          <a:lstStyle/>
          <a:p>
            <a:pPr marL="457200" lvl="2">
              <a:lnSpc>
                <a:spcPct val="150000"/>
              </a:lnSpc>
              <a:buFont typeface="Wingdings" pitchFamily="2" charset="2"/>
              <a:buChar char="Ø"/>
            </a:pPr>
            <a:r>
              <a:rPr lang="en-US" sz="3200" dirty="0" smtClean="0">
                <a:latin typeface="Georgia" pitchFamily="18" charset="0"/>
              </a:rPr>
              <a:t>What Do We Mean           	By Artificial 	Intelligence </a:t>
            </a:r>
            <a:r>
              <a:rPr lang="en-US" sz="3200" b="1" dirty="0" smtClean="0">
                <a:latin typeface="Georgia" pitchFamily="18" charset="0"/>
              </a:rPr>
              <a:t>(A.I.)</a:t>
            </a:r>
            <a:r>
              <a:rPr lang="en-US" sz="3200" dirty="0" smtClean="0">
                <a:latin typeface="Georgia" pitchFamily="18" charset="0"/>
              </a:rPr>
              <a:t>?</a:t>
            </a:r>
            <a:endParaRPr lang="en-US" sz="3200" dirty="0">
              <a:latin typeface="Georgia" pitchFamily="18" charset="0"/>
            </a:endParaRPr>
          </a:p>
          <a:p>
            <a:pPr lvl="1">
              <a:lnSpc>
                <a:spcPct val="150000"/>
              </a:lnSpc>
              <a:buFont typeface="Wingdings" pitchFamily="2" charset="2"/>
              <a:buChar char="Ø"/>
            </a:pPr>
            <a:r>
              <a:rPr lang="en-US" sz="3200" dirty="0" smtClean="0">
                <a:latin typeface="Georgia" pitchFamily="18" charset="0"/>
              </a:rPr>
              <a:t> History of </a:t>
            </a:r>
            <a:r>
              <a:rPr lang="en-US" sz="3200" b="1" dirty="0" smtClean="0">
                <a:latin typeface="Georgia" pitchFamily="18" charset="0"/>
              </a:rPr>
              <a:t>A.I</a:t>
            </a:r>
            <a:r>
              <a:rPr lang="en-US" sz="3200" dirty="0" smtClean="0">
                <a:latin typeface="Georgia" pitchFamily="18" charset="0"/>
              </a:rPr>
              <a:t>.</a:t>
            </a:r>
          </a:p>
          <a:p>
            <a:pPr lvl="1">
              <a:lnSpc>
                <a:spcPct val="150000"/>
              </a:lnSpc>
              <a:buFont typeface="Wingdings" pitchFamily="2" charset="2"/>
              <a:buChar char="Ø"/>
            </a:pPr>
            <a:r>
              <a:rPr lang="en-US" sz="3200" dirty="0" smtClean="0">
                <a:latin typeface="Georgia" pitchFamily="18" charset="0"/>
              </a:rPr>
              <a:t> Fields of </a:t>
            </a:r>
            <a:r>
              <a:rPr lang="en-US" sz="3200" b="1" dirty="0" smtClean="0">
                <a:latin typeface="Georgia" pitchFamily="18" charset="0"/>
              </a:rPr>
              <a:t>A.I</a:t>
            </a:r>
            <a:r>
              <a:rPr lang="en-US" sz="3200" dirty="0" smtClean="0">
                <a:latin typeface="Georgia" pitchFamily="18" charset="0"/>
              </a:rPr>
              <a:t>.</a:t>
            </a:r>
          </a:p>
          <a:p>
            <a:pPr lvl="1">
              <a:lnSpc>
                <a:spcPct val="150000"/>
              </a:lnSpc>
              <a:buFont typeface="Wingdings" pitchFamily="2" charset="2"/>
              <a:buChar char="Ø"/>
            </a:pPr>
            <a:r>
              <a:rPr lang="en-US" sz="3200" dirty="0" smtClean="0">
                <a:latin typeface="Georgia" pitchFamily="18" charset="0"/>
              </a:rPr>
              <a:t> Use of </a:t>
            </a:r>
            <a:r>
              <a:rPr lang="en-US" sz="3200" b="1" dirty="0" smtClean="0">
                <a:latin typeface="Georgia" pitchFamily="18" charset="0"/>
              </a:rPr>
              <a:t>A.I</a:t>
            </a:r>
            <a:r>
              <a:rPr lang="en-US" sz="3200" dirty="0" smtClean="0">
                <a:latin typeface="Georgia" pitchFamily="18" charset="0"/>
              </a:rPr>
              <a:t>.</a:t>
            </a:r>
          </a:p>
        </p:txBody>
      </p:sp>
      <p:sp>
        <p:nvSpPr>
          <p:cNvPr id="6" name="Rectangle 5"/>
          <p:cNvSpPr/>
          <p:nvPr/>
        </p:nvSpPr>
        <p:spPr>
          <a:xfrm>
            <a:off x="100266" y="0"/>
            <a:ext cx="8678978" cy="846386"/>
          </a:xfrm>
          <a:prstGeom prst="rect">
            <a:avLst/>
          </a:prstGeom>
          <a:noFill/>
        </p:spPr>
        <p:txBody>
          <a:bodyPr wrap="square" lIns="91440" tIns="45720" rIns="91440" bIns="45720">
            <a:spAutoFit/>
          </a:bodyPr>
          <a:lstStyle/>
          <a:p>
            <a:pPr algn="ctr"/>
            <a:r>
              <a:rPr lang="en-US" sz="3600" b="1" cap="none" spc="0"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ARTIFICIAL</a:t>
            </a:r>
            <a:r>
              <a:rPr lang="en-US" sz="4900" b="1" cap="none" spc="0"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 INTELLIGENCE</a:t>
            </a:r>
            <a:endParaRPr lang="en-US" sz="4900" b="1" cap="none" spc="0" dirty="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endParaRPr>
          </a:p>
        </p:txBody>
      </p:sp>
      <p:sp>
        <p:nvSpPr>
          <p:cNvPr id="7" name="Slide Number Placeholder 6"/>
          <p:cNvSpPr>
            <a:spLocks noGrp="1"/>
          </p:cNvSpPr>
          <p:nvPr>
            <p:ph type="sldNum" sz="quarter" idx="12"/>
          </p:nvPr>
        </p:nvSpPr>
        <p:spPr/>
        <p:txBody>
          <a:bodyPr/>
          <a:lstStyle/>
          <a:p>
            <a:fld id="{37D9C034-E8AD-4403-8A70-432FE601CCB8}" type="slidenum">
              <a:rPr lang="en-US" smtClean="0"/>
              <a:pPr/>
              <a:t>4</a:t>
            </a:fld>
            <a:endParaRPr lang="en-US"/>
          </a:p>
        </p:txBody>
      </p:sp>
      <p:sp>
        <p:nvSpPr>
          <p:cNvPr id="8" name="Footer Placeholder 7"/>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7043">
                                            <p:bg/>
                                          </p:spTgt>
                                        </p:tgtEl>
                                        <p:attrNameLst>
                                          <p:attrName>style.visibility</p:attrName>
                                        </p:attrNameLst>
                                      </p:cBhvr>
                                      <p:to>
                                        <p:strVal val="visible"/>
                                      </p:to>
                                    </p:set>
                                    <p:anim calcmode="lin" valueType="num">
                                      <p:cBhvr>
                                        <p:cTn id="7" dur="1000" fill="hold"/>
                                        <p:tgtEl>
                                          <p:spTgt spid="87043">
                                            <p:bg/>
                                          </p:spTgt>
                                        </p:tgtEl>
                                        <p:attrNameLst>
                                          <p:attrName>ppt_w</p:attrName>
                                        </p:attrNameLst>
                                      </p:cBhvr>
                                      <p:tavLst>
                                        <p:tav tm="0">
                                          <p:val>
                                            <p:fltVal val="0"/>
                                          </p:val>
                                        </p:tav>
                                        <p:tav tm="100000">
                                          <p:val>
                                            <p:strVal val="#ppt_w"/>
                                          </p:val>
                                        </p:tav>
                                      </p:tavLst>
                                    </p:anim>
                                    <p:anim calcmode="lin" valueType="num">
                                      <p:cBhvr>
                                        <p:cTn id="8" dur="1000" fill="hold"/>
                                        <p:tgtEl>
                                          <p:spTgt spid="87043">
                                            <p:bg/>
                                          </p:spTgt>
                                        </p:tgtEl>
                                        <p:attrNameLst>
                                          <p:attrName>ppt_h</p:attrName>
                                        </p:attrNameLst>
                                      </p:cBhvr>
                                      <p:tavLst>
                                        <p:tav tm="0">
                                          <p:val>
                                            <p:fltVal val="0"/>
                                          </p:val>
                                        </p:tav>
                                        <p:tav tm="100000">
                                          <p:val>
                                            <p:strVal val="#ppt_h"/>
                                          </p:val>
                                        </p:tav>
                                      </p:tavLst>
                                    </p:anim>
                                    <p:anim calcmode="lin" valueType="num">
                                      <p:cBhvr>
                                        <p:cTn id="9" dur="1000" fill="hold"/>
                                        <p:tgtEl>
                                          <p:spTgt spid="87043">
                                            <p:bg/>
                                          </p:spTgt>
                                        </p:tgtEl>
                                        <p:attrNameLst>
                                          <p:attrName>style.rotation</p:attrName>
                                        </p:attrNameLst>
                                      </p:cBhvr>
                                      <p:tavLst>
                                        <p:tav tm="0">
                                          <p:val>
                                            <p:fltVal val="90"/>
                                          </p:val>
                                        </p:tav>
                                        <p:tav tm="100000">
                                          <p:val>
                                            <p:fltVal val="0"/>
                                          </p:val>
                                        </p:tav>
                                      </p:tavLst>
                                    </p:anim>
                                    <p:animEffect transition="in" filter="fade">
                                      <p:cBhvr>
                                        <p:cTn id="10" dur="1000"/>
                                        <p:tgtEl>
                                          <p:spTgt spid="87043">
                                            <p:bg/>
                                          </p:spTgt>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 calcmode="lin" valueType="num">
                                      <p:cBhvr>
                                        <p:cTn id="16"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6"/>
                                        </p:tgtEl>
                                      </p:cBhvr>
                                    </p:animEffect>
                                  </p:childTnLst>
                                </p:cTn>
                              </p:par>
                            </p:childTnLst>
                          </p:cTn>
                        </p:par>
                        <p:par>
                          <p:cTn id="19" fill="hold">
                            <p:stCondLst>
                              <p:cond delay="41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 calcmode="lin" valueType="num">
                                      <p:cBhvr>
                                        <p:cTn id="22"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4"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5">
                                            <p:txEl>
                                              <p:pRg st="0" end="0"/>
                                            </p:txEl>
                                          </p:spTgt>
                                        </p:tgtEl>
                                      </p:cBhvr>
                                    </p:animEffect>
                                  </p:childTnLst>
                                </p:cTn>
                              </p:par>
                            </p:childTnLst>
                          </p:cTn>
                        </p:par>
                        <p:par>
                          <p:cTn id="27" fill="hold">
                            <p:stCondLst>
                              <p:cond delay="9300"/>
                            </p:stCondLst>
                            <p:childTnLst>
                              <p:par>
                                <p:cTn id="28" presetID="41" presetClass="entr" presetSubtype="0" fill="hold" nodeType="afterEffect">
                                  <p:stCondLst>
                                    <p:cond delay="0"/>
                                  </p:stCondLst>
                                  <p:iterate type="lt">
                                    <p:tmPct val="10000"/>
                                  </p:iterate>
                                  <p:childTnLst>
                                    <p:set>
                                      <p:cBhvr>
                                        <p:cTn id="29" dur="1" fill="hold">
                                          <p:stCondLst>
                                            <p:cond delay="0"/>
                                          </p:stCondLst>
                                        </p:cTn>
                                        <p:tgtEl>
                                          <p:spTgt spid="5">
                                            <p:txEl>
                                              <p:pRg st="1" end="1"/>
                                            </p:txEl>
                                          </p:spTgt>
                                        </p:tgtEl>
                                        <p:attrNameLst>
                                          <p:attrName>style.visibility</p:attrName>
                                        </p:attrNameLst>
                                      </p:cBhvr>
                                      <p:to>
                                        <p:strVal val="visible"/>
                                      </p:to>
                                    </p:set>
                                    <p:anim calcmode="lin" valueType="num">
                                      <p:cBhvr>
                                        <p:cTn id="30" dur="10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2" dur="10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5">
                                            <p:txEl>
                                              <p:pRg st="1" end="1"/>
                                            </p:txEl>
                                          </p:spTgt>
                                        </p:tgtEl>
                                      </p:cBhvr>
                                    </p:animEffect>
                                  </p:childTnLst>
                                </p:cTn>
                              </p:par>
                            </p:childTnLst>
                          </p:cTn>
                        </p:par>
                        <p:par>
                          <p:cTn id="35" fill="hold">
                            <p:stCondLst>
                              <p:cond delay="11500"/>
                            </p:stCondLst>
                            <p:childTnLst>
                              <p:par>
                                <p:cTn id="36" presetID="41" presetClass="entr" presetSubtype="0" fill="hold" nodeType="afterEffect">
                                  <p:stCondLst>
                                    <p:cond delay="0"/>
                                  </p:stCondLst>
                                  <p:iterate type="lt">
                                    <p:tmPct val="10000"/>
                                  </p:iterate>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10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40" dur="10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5">
                                            <p:txEl>
                                              <p:pRg st="2" end="2"/>
                                            </p:txEl>
                                          </p:spTgt>
                                        </p:tgtEl>
                                      </p:cBhvr>
                                    </p:animEffect>
                                  </p:childTnLst>
                                </p:cTn>
                              </p:par>
                            </p:childTnLst>
                          </p:cTn>
                        </p:par>
                        <p:par>
                          <p:cTn id="43" fill="hold">
                            <p:stCondLst>
                              <p:cond delay="13600"/>
                            </p:stCondLst>
                            <p:childTnLst>
                              <p:par>
                                <p:cTn id="44" presetID="41" presetClass="entr" presetSubtype="0" fill="hold" nodeType="afterEffect">
                                  <p:stCondLst>
                                    <p:cond delay="0"/>
                                  </p:stCondLst>
                                  <p:iterate type="lt">
                                    <p:tmPct val="10000"/>
                                  </p:iterate>
                                  <p:childTnLst>
                                    <p:set>
                                      <p:cBhvr>
                                        <p:cTn id="45" dur="1" fill="hold">
                                          <p:stCondLst>
                                            <p:cond delay="0"/>
                                          </p:stCondLst>
                                        </p:cTn>
                                        <p:tgtEl>
                                          <p:spTgt spid="5">
                                            <p:txEl>
                                              <p:pRg st="3" end="3"/>
                                            </p:txEl>
                                          </p:spTgt>
                                        </p:tgtEl>
                                        <p:attrNameLst>
                                          <p:attrName>style.visibility</p:attrName>
                                        </p:attrNameLst>
                                      </p:cBhvr>
                                      <p:to>
                                        <p:strVal val="visible"/>
                                      </p:to>
                                    </p:set>
                                    <p:anim calcmode="lin" valueType="num">
                                      <p:cBhvr>
                                        <p:cTn id="46" dur="10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10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8" dur="10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10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0" tmFilter="0,0; .5, 1; 1, 1"/>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latin typeface="Georgia" pitchFamily="18" charset="0"/>
            </a:endParaRPr>
          </a:p>
          <a:p>
            <a:pPr>
              <a:buNone/>
            </a:pPr>
            <a:r>
              <a:rPr lang="en-US" u="sng" dirty="0" smtClean="0">
                <a:latin typeface="Georgia" pitchFamily="18" charset="0"/>
              </a:rPr>
              <a:t>Definition</a:t>
            </a:r>
            <a:r>
              <a:rPr lang="en-US" u="sng" dirty="0" smtClean="0"/>
              <a:t>:</a:t>
            </a:r>
          </a:p>
          <a:p>
            <a:pPr algn="ctr">
              <a:buNone/>
            </a:pPr>
            <a:r>
              <a:rPr lang="en-US" dirty="0" smtClean="0"/>
              <a:t>“</a:t>
            </a:r>
            <a:r>
              <a:rPr lang="en-US" b="1" i="1" dirty="0" smtClean="0"/>
              <a:t>Artificial intelligence (AI)</a:t>
            </a:r>
            <a:r>
              <a:rPr lang="en-US" i="1" dirty="0" smtClean="0"/>
              <a:t> </a:t>
            </a:r>
            <a:r>
              <a:rPr lang="en-US" i="1" dirty="0" smtClean="0">
                <a:latin typeface="Georgia" pitchFamily="18" charset="0"/>
              </a:rPr>
              <a:t>is a branch of computer science that deals with intelligent behavior, learning, and adaptation in machines” </a:t>
            </a:r>
          </a:p>
          <a:p>
            <a:pPr algn="r">
              <a:buNone/>
            </a:pPr>
            <a:r>
              <a:rPr lang="en-US" dirty="0" smtClean="0">
                <a:latin typeface="Georgia" pitchFamily="18" charset="0"/>
              </a:rPr>
              <a:t>( Wikipedia </a:t>
            </a:r>
            <a:r>
              <a:rPr lang="en-US" dirty="0" smtClean="0"/>
              <a:t>)</a:t>
            </a:r>
          </a:p>
          <a:p>
            <a:pPr>
              <a:buFont typeface="Wingdings" pitchFamily="2" charset="2"/>
              <a:buChar char="Ø"/>
            </a:pPr>
            <a:endParaRPr lang="en-US" dirty="0"/>
          </a:p>
        </p:txBody>
      </p:sp>
      <p:sp>
        <p:nvSpPr>
          <p:cNvPr id="6" name="TextBox 5"/>
          <p:cNvSpPr txBox="1"/>
          <p:nvPr/>
        </p:nvSpPr>
        <p:spPr>
          <a:xfrm>
            <a:off x="0" y="304800"/>
            <a:ext cx="9144000" cy="830997"/>
          </a:xfrm>
          <a:prstGeom prst="rect">
            <a:avLst/>
          </a:prstGeom>
          <a:noFill/>
        </p:spPr>
        <p:txBody>
          <a:bodyPr wrap="square" rtlCol="0">
            <a:spAutoFit/>
          </a:bodyPr>
          <a:lstStyle/>
          <a:p>
            <a:pPr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What is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a:p>
        </p:txBody>
      </p:sp>
      <p:pic>
        <p:nvPicPr>
          <p:cNvPr id="22531" name="Picture 3" descr="E:\UNIVERSITY\artificial intelligence\pic and video\EV401-060.jpg"/>
          <p:cNvPicPr>
            <a:picLocks noChangeAspect="1" noChangeArrowheads="1"/>
          </p:cNvPicPr>
          <p:nvPr/>
        </p:nvPicPr>
        <p:blipFill>
          <a:blip r:embed="rId2"/>
          <a:srcRect/>
          <a:stretch>
            <a:fillRect/>
          </a:stretch>
        </p:blipFill>
        <p:spPr bwMode="auto">
          <a:xfrm>
            <a:off x="6172200" y="198776"/>
            <a:ext cx="2743200" cy="2925424"/>
          </a:xfrm>
          <a:prstGeom prst="rect">
            <a:avLst/>
          </a:prstGeom>
          <a:noFill/>
        </p:spPr>
      </p:pic>
      <p:sp>
        <p:nvSpPr>
          <p:cNvPr id="5" name="Slide Number Placeholder 4"/>
          <p:cNvSpPr>
            <a:spLocks noGrp="1"/>
          </p:cNvSpPr>
          <p:nvPr>
            <p:ph type="sldNum" sz="quarter" idx="12"/>
          </p:nvPr>
        </p:nvSpPr>
        <p:spPr/>
        <p:txBody>
          <a:bodyPr/>
          <a:lstStyle/>
          <a:p>
            <a:fld id="{37D9C034-E8AD-4403-8A70-432FE601CCB8}"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xEl>
                                              <p:pRg st="0" end="0"/>
                                            </p:txEl>
                                          </p:spTgt>
                                        </p:tgtEl>
                                      </p:cBhvr>
                                    </p:animEffect>
                                  </p:childTnLst>
                                </p:cTn>
                              </p:par>
                            </p:childTnLst>
                          </p:cTn>
                        </p:par>
                        <p:par>
                          <p:cTn id="12" fill="hold">
                            <p:stCondLst>
                              <p:cond delay="1900"/>
                            </p:stCondLst>
                            <p:childTnLst>
                              <p:par>
                                <p:cTn id="13" presetID="13" presetClass="entr" presetSubtype="16" fill="hold" nodeType="afterEffect">
                                  <p:stCondLst>
                                    <p:cond delay="0"/>
                                  </p:stCondLst>
                                  <p:childTnLst>
                                    <p:set>
                                      <p:cBhvr>
                                        <p:cTn id="14" dur="1" fill="hold">
                                          <p:stCondLst>
                                            <p:cond delay="0"/>
                                          </p:stCondLst>
                                        </p:cTn>
                                        <p:tgtEl>
                                          <p:spTgt spid="22531"/>
                                        </p:tgtEl>
                                        <p:attrNameLst>
                                          <p:attrName>style.visibility</p:attrName>
                                        </p:attrNameLst>
                                      </p:cBhvr>
                                      <p:to>
                                        <p:strVal val="visible"/>
                                      </p:to>
                                    </p:set>
                                    <p:animEffect transition="in" filter="plus(in)">
                                      <p:cBhvr>
                                        <p:cTn id="15" dur="1000"/>
                                        <p:tgtEl>
                                          <p:spTgt spid="22531"/>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2" dur="10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1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3">
                                            <p:txEl>
                                              <p:pRg st="2" end="2"/>
                                            </p:txEl>
                                          </p:spTgt>
                                        </p:tgtEl>
                                      </p:cBhvr>
                                    </p:animEffect>
                                  </p:childTnLst>
                                </p:cTn>
                              </p:par>
                            </p:childTnLst>
                          </p:cTn>
                        </p:par>
                        <p:par>
                          <p:cTn id="34" fill="hold">
                            <p:stCondLst>
                              <p:cond delay="128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39" dur="10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229600" cy="369332"/>
          </a:xfrm>
          <a:prstGeom prst="rect">
            <a:avLst/>
          </a:prstGeom>
          <a:noFill/>
        </p:spPr>
        <p:txBody>
          <a:bodyPr wrap="square" rtlCol="0">
            <a:spAutoFit/>
          </a:bodyPr>
          <a:lstStyle/>
          <a:p>
            <a:endParaRPr lang="en-US" dirty="0"/>
          </a:p>
        </p:txBody>
      </p:sp>
      <p:sp>
        <p:nvSpPr>
          <p:cNvPr id="5" name="TextBox 4"/>
          <p:cNvSpPr txBox="1"/>
          <p:nvPr/>
        </p:nvSpPr>
        <p:spPr>
          <a:xfrm>
            <a:off x="381000" y="457200"/>
            <a:ext cx="8153400" cy="1107996"/>
          </a:xfrm>
          <a:prstGeom prst="rect">
            <a:avLst/>
          </a:prstGeom>
          <a:noFill/>
        </p:spPr>
        <p:txBody>
          <a:bodyPr wrap="square" rtlCol="0">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a:p>
            <a:endParaRPr lang="en-US" dirty="0"/>
          </a:p>
        </p:txBody>
      </p:sp>
      <p:sp>
        <p:nvSpPr>
          <p:cNvPr id="8" name="TextBox 7"/>
          <p:cNvSpPr txBox="1"/>
          <p:nvPr/>
        </p:nvSpPr>
        <p:spPr>
          <a:xfrm>
            <a:off x="609600" y="2362200"/>
            <a:ext cx="8001000" cy="3046988"/>
          </a:xfrm>
          <a:prstGeom prst="rect">
            <a:avLst/>
          </a:prstGeom>
          <a:noFill/>
        </p:spPr>
        <p:txBody>
          <a:bodyPr wrap="square" rtlCol="0">
            <a:spAutoFit/>
          </a:bodyPr>
          <a:lstStyle/>
          <a:p>
            <a:pPr lvl="1">
              <a:buFont typeface="Wingdings" pitchFamily="2" charset="2"/>
              <a:buChar char="Ø"/>
            </a:pPr>
            <a:r>
              <a:rPr lang="en-US" sz="3200" dirty="0" smtClean="0"/>
              <a:t> The original story, published by </a:t>
            </a:r>
            <a:r>
              <a:rPr lang="en-US" sz="3200" b="1" dirty="0" smtClean="0"/>
              <a:t>Mary</a:t>
            </a:r>
            <a:r>
              <a:rPr lang="en-US" sz="3200" dirty="0" smtClean="0"/>
              <a:t>  	</a:t>
            </a:r>
            <a:r>
              <a:rPr lang="en-US" sz="3200" b="1" dirty="0" smtClean="0"/>
              <a:t>Shelley</a:t>
            </a:r>
            <a:r>
              <a:rPr lang="en-US" sz="3200" dirty="0" smtClean="0"/>
              <a:t>, in 1818, describes the 	attempt of a true scientist, </a:t>
            </a:r>
            <a:r>
              <a:rPr lang="en-US" sz="3200" b="1" dirty="0" smtClean="0"/>
              <a:t>Victor </a:t>
            </a:r>
            <a:r>
              <a:rPr lang="en-US" sz="3200" dirty="0" smtClean="0"/>
              <a:t>	</a:t>
            </a:r>
            <a:r>
              <a:rPr lang="en-US" sz="3200" b="1" dirty="0" smtClean="0"/>
              <a:t>Frankenstein,</a:t>
            </a:r>
            <a:r>
              <a:rPr lang="en-US" sz="3200" dirty="0" smtClean="0"/>
              <a:t> </a:t>
            </a:r>
          </a:p>
          <a:p>
            <a:pPr lvl="1"/>
            <a:r>
              <a:rPr lang="en-US" sz="3200" dirty="0" smtClean="0"/>
              <a:t>	to create life.</a:t>
            </a:r>
          </a:p>
          <a:p>
            <a:pPr>
              <a:buFont typeface="Wingdings" pitchFamily="2" charset="2"/>
              <a:buChar char="Ø"/>
            </a:pPr>
            <a:endParaRPr lang="en-US" sz="3200" dirty="0"/>
          </a:p>
        </p:txBody>
      </p:sp>
      <p:pic>
        <p:nvPicPr>
          <p:cNvPr id="10" name="Picture 6" descr="frankenstein"/>
          <p:cNvPicPr>
            <a:picLocks noChangeAspect="1" noChangeArrowheads="1"/>
          </p:cNvPicPr>
          <p:nvPr/>
        </p:nvPicPr>
        <p:blipFill>
          <a:blip r:embed="rId2"/>
          <a:srcRect/>
          <a:stretch>
            <a:fillRect/>
          </a:stretch>
        </p:blipFill>
        <p:spPr bwMode="auto">
          <a:xfrm>
            <a:off x="5105400" y="3886200"/>
            <a:ext cx="3505200" cy="2667000"/>
          </a:xfrm>
          <a:prstGeom prst="rect">
            <a:avLst/>
          </a:prstGeom>
          <a:noFill/>
        </p:spPr>
      </p:pic>
      <p:sp>
        <p:nvSpPr>
          <p:cNvPr id="6" name="Slide Number Placeholder 5"/>
          <p:cNvSpPr>
            <a:spLocks noGrp="1"/>
          </p:cNvSpPr>
          <p:nvPr>
            <p:ph type="sldNum" sz="quarter" idx="12"/>
          </p:nvPr>
        </p:nvSpPr>
        <p:spPr/>
        <p:txBody>
          <a:bodyPr/>
          <a:lstStyle/>
          <a:p>
            <a:fld id="{37D9C034-E8AD-4403-8A70-432FE601CCB8}"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xEl>
                                              <p:pRg st="0" end="0"/>
                                            </p:txEl>
                                          </p:spTgt>
                                        </p:tgtEl>
                                      </p:cBhvr>
                                    </p:animEffect>
                                  </p:childTnLst>
                                </p:cTn>
                              </p:par>
                            </p:childTnLst>
                          </p:cTn>
                        </p:par>
                        <p:par>
                          <p:cTn id="12" fill="hold">
                            <p:stCondLst>
                              <p:cond delay="22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8">
                                            <p:txEl>
                                              <p:pRg st="0" end="0"/>
                                            </p:txEl>
                                          </p:spTgt>
                                        </p:tgtEl>
                                      </p:cBhvr>
                                    </p:animEffect>
                                  </p:childTnLst>
                                </p:cTn>
                              </p:par>
                            </p:childTnLst>
                          </p:cTn>
                        </p:par>
                        <p:par>
                          <p:cTn id="20" fill="hold">
                            <p:stCondLst>
                              <p:cond delay="133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10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25" dur="10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8">
                                            <p:txEl>
                                              <p:pRg st="1" end="1"/>
                                            </p:txEl>
                                          </p:spTgt>
                                        </p:tgtEl>
                                      </p:cBhvr>
                                    </p:animEffect>
                                  </p:childTnLst>
                                </p:cTn>
                              </p:par>
                            </p:childTnLst>
                          </p:cTn>
                        </p:par>
                        <p:par>
                          <p:cTn id="28" fill="hold">
                            <p:stCondLst>
                              <p:cond delay="15500"/>
                            </p:stCondLst>
                            <p:childTnLst>
                              <p:par>
                                <p:cTn id="29" presetID="39" presetClass="entr" presetSubtype="0" accel="10000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2" dur="1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3" dur="1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153400" cy="1107996"/>
          </a:xfrm>
          <a:prstGeom prst="rect">
            <a:avLst/>
          </a:prstGeom>
          <a:noFill/>
        </p:spPr>
        <p:txBody>
          <a:bodyPr wrap="square" rtlCol="0">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a:p>
            <a:endParaRPr lang="en-US" dirty="0"/>
          </a:p>
        </p:txBody>
      </p:sp>
      <p:sp>
        <p:nvSpPr>
          <p:cNvPr id="5" name="TextBox 4"/>
          <p:cNvSpPr txBox="1"/>
          <p:nvPr/>
        </p:nvSpPr>
        <p:spPr>
          <a:xfrm>
            <a:off x="-228600" y="1568708"/>
            <a:ext cx="7239000" cy="4832092"/>
          </a:xfrm>
          <a:prstGeom prst="rect">
            <a:avLst/>
          </a:prstGeom>
          <a:noFill/>
        </p:spPr>
        <p:txBody>
          <a:bodyPr wrap="square" rtlCol="0">
            <a:spAutoFit/>
          </a:bodyPr>
          <a:lstStyle/>
          <a:p>
            <a:pPr lvl="1">
              <a:buFont typeface="Wingdings" pitchFamily="2" charset="2"/>
              <a:buChar char="Ø"/>
            </a:pPr>
            <a:r>
              <a:rPr lang="en-US" sz="2800" dirty="0" smtClean="0">
                <a:latin typeface="Arial" pitchFamily="34" charset="0"/>
              </a:rPr>
              <a:t> </a:t>
            </a:r>
            <a:r>
              <a:rPr lang="en-US" sz="2800" b="1" dirty="0" smtClean="0">
                <a:latin typeface="Arial" pitchFamily="34" charset="0"/>
              </a:rPr>
              <a:t>Joseph Faber'</a:t>
            </a:r>
            <a:r>
              <a:rPr lang="en-US" sz="2800" dirty="0" smtClean="0">
                <a:latin typeface="Arial" pitchFamily="34" charset="0"/>
              </a:rPr>
              <a:t>s</a:t>
            </a:r>
            <a:r>
              <a:rPr lang="en-US" sz="2800" b="1" dirty="0" smtClean="0">
                <a:latin typeface="Arial" pitchFamily="34" charset="0"/>
              </a:rPr>
              <a:t> </a:t>
            </a:r>
            <a:r>
              <a:rPr lang="en-US" sz="2800" dirty="0" smtClean="0">
                <a:latin typeface="Arial" pitchFamily="34" charset="0"/>
              </a:rPr>
              <a:t>Amazing Talking 	Machine (1830-40's).</a:t>
            </a:r>
            <a:r>
              <a:rPr lang="en-US" sz="2800" dirty="0" smtClean="0"/>
              <a:t> </a:t>
            </a:r>
          </a:p>
          <a:p>
            <a:pPr lvl="1">
              <a:buFont typeface="Wingdings" pitchFamily="2" charset="2"/>
              <a:buChar char="Ø"/>
            </a:pPr>
            <a:r>
              <a:rPr lang="en-US" sz="2800" dirty="0" smtClean="0"/>
              <a:t> </a:t>
            </a:r>
            <a:r>
              <a:rPr lang="en-US" sz="2800" i="1" dirty="0" smtClean="0"/>
              <a:t>A speech synthesizer variously 	known  as the </a:t>
            </a:r>
            <a:r>
              <a:rPr lang="en-US" sz="2800" i="1" dirty="0" err="1" smtClean="0"/>
              <a:t>Euphonia</a:t>
            </a:r>
            <a:r>
              <a:rPr lang="en-US" sz="2800" i="1" dirty="0" smtClean="0"/>
              <a:t> and the 	Amazing  Talking Machine</a:t>
            </a:r>
            <a:r>
              <a:rPr lang="en-US" sz="2800" dirty="0" smtClean="0"/>
              <a:t>. By pumping 	air  with the  bellows ... and 	manipulating  a series of plates, 	chambers, 	and other apparatus 	(including an artificial tongue ... ), </a:t>
            </a:r>
          </a:p>
          <a:p>
            <a:pPr lvl="1">
              <a:buFont typeface="Wingdings" pitchFamily="2" charset="2"/>
              <a:buChar char="Ø"/>
            </a:pPr>
            <a:r>
              <a:rPr lang="en-US" sz="2800" dirty="0" smtClean="0"/>
              <a:t> The operator could make it speak any </a:t>
            </a:r>
          </a:p>
          <a:p>
            <a:r>
              <a:rPr lang="en-US" sz="2800" dirty="0" smtClean="0"/>
              <a:t>	European language</a:t>
            </a:r>
            <a:endParaRPr lang="en-US" sz="2800" dirty="0"/>
          </a:p>
        </p:txBody>
      </p:sp>
      <p:sp>
        <p:nvSpPr>
          <p:cNvPr id="6" name="Slide Number Placeholder 5"/>
          <p:cNvSpPr>
            <a:spLocks noGrp="1"/>
          </p:cNvSpPr>
          <p:nvPr>
            <p:ph type="sldNum" sz="quarter" idx="12"/>
          </p:nvPr>
        </p:nvSpPr>
        <p:spPr/>
        <p:txBody>
          <a:bodyPr/>
          <a:lstStyle/>
          <a:p>
            <a:fld id="{37D9C034-E8AD-4403-8A70-432FE601CCB8}"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p:cTn id="16"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5">
                                            <p:txEl>
                                              <p:pRg st="2" end="2"/>
                                            </p:txEl>
                                          </p:spTgt>
                                        </p:tgtEl>
                                        <p:attrNameLst>
                                          <p:attrName>style.visibility</p:attrName>
                                        </p:attrNameLst>
                                      </p:cBhvr>
                                      <p:to>
                                        <p:strVal val="visible"/>
                                      </p:to>
                                    </p:set>
                                    <p:anim calcmode="lin" valueType="num">
                                      <p:cBhvr>
                                        <p:cTn id="34"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5">
                                            <p:txEl>
                                              <p:pRg st="2" end="2"/>
                                            </p:txEl>
                                          </p:spTgt>
                                        </p:tgtEl>
                                      </p:cBhvr>
                                    </p:animEffect>
                                  </p:childTnLst>
                                </p:cTn>
                              </p:par>
                            </p:childTnLst>
                          </p:cTn>
                        </p:par>
                        <p:par>
                          <p:cTn id="39" fill="hold">
                            <p:stCondLst>
                              <p:cond delay="1950"/>
                            </p:stCondLst>
                            <p:childTnLst>
                              <p:par>
                                <p:cTn id="40" presetID="41" presetClass="entr" presetSubtype="0" fill="hold" nodeType="afterEffect">
                                  <p:stCondLst>
                                    <p:cond delay="0"/>
                                  </p:stCondLst>
                                  <p:iterate type="lt">
                                    <p:tmPct val="10000"/>
                                  </p:iterate>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fill="hold"/>
                                        <p:tgtEl>
                                          <p:spTgt spid="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5">
                                            <p:txEl>
                                              <p:pRg st="3" end="3"/>
                                            </p:txEl>
                                          </p:spTgt>
                                        </p:tgtEl>
                                        <p:attrNameLst>
                                          <p:attrName>ppt_y</p:attrName>
                                        </p:attrNameLst>
                                      </p:cBhvr>
                                      <p:tavLst>
                                        <p:tav tm="0">
                                          <p:val>
                                            <p:strVal val="#ppt_y"/>
                                          </p:val>
                                        </p:tav>
                                        <p:tav tm="100000">
                                          <p:val>
                                            <p:strVal val="#ppt_y"/>
                                          </p:val>
                                        </p:tav>
                                      </p:tavLst>
                                    </p:anim>
                                    <p:anim calcmode="lin" valueType="num">
                                      <p:cBhvr>
                                        <p:cTn id="44" dur="500" fill="hold"/>
                                        <p:tgtEl>
                                          <p:spTgt spid="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uphoniasm"/>
          <p:cNvPicPr>
            <a:picLocks noChangeAspect="1" noChangeArrowheads="1"/>
          </p:cNvPicPr>
          <p:nvPr/>
        </p:nvPicPr>
        <p:blipFill>
          <a:blip r:embed="rId2"/>
          <a:srcRect/>
          <a:stretch>
            <a:fillRect/>
          </a:stretch>
        </p:blipFill>
        <p:spPr bwMode="auto">
          <a:xfrm>
            <a:off x="0" y="997058"/>
            <a:ext cx="7696200" cy="5937142"/>
          </a:xfrm>
          <a:prstGeom prst="rect">
            <a:avLst/>
          </a:prstGeom>
          <a:noFill/>
        </p:spPr>
      </p:pic>
      <p:sp>
        <p:nvSpPr>
          <p:cNvPr id="8" name="Rectangle 7"/>
          <p:cNvSpPr/>
          <p:nvPr/>
        </p:nvSpPr>
        <p:spPr>
          <a:xfrm>
            <a:off x="152400" y="0"/>
            <a:ext cx="4031873" cy="830997"/>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9" name="Rectangle 8"/>
          <p:cNvSpPr/>
          <p:nvPr/>
        </p:nvSpPr>
        <p:spPr>
          <a:xfrm>
            <a:off x="7924800" y="0"/>
            <a:ext cx="834780" cy="6096000"/>
          </a:xfrm>
          <a:prstGeom prst="rect">
            <a:avLst/>
          </a:prstGeom>
        </p:spPr>
        <p:txBody>
          <a:bodyPr vert="wordArtVert" wrap="square">
            <a:spAutoFit/>
          </a:bodyPr>
          <a:lstStyle/>
          <a:p>
            <a:pPr marL="0" lvl="2"/>
            <a:r>
              <a:rPr lang="en-US" sz="3600" b="1"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EUPHONIA</a:t>
            </a:r>
            <a:endParaRPr lang="en-US" sz="4800" dirty="0" smtClean="0"/>
          </a:p>
        </p:txBody>
      </p:sp>
      <p:sp>
        <p:nvSpPr>
          <p:cNvPr id="10" name="TextBox 9"/>
          <p:cNvSpPr txBox="1"/>
          <p:nvPr/>
        </p:nvSpPr>
        <p:spPr>
          <a:xfrm>
            <a:off x="7848600" y="5562600"/>
            <a:ext cx="1295400" cy="923330"/>
          </a:xfrm>
          <a:prstGeom prst="rect">
            <a:avLst/>
          </a:prstGeom>
          <a:noFill/>
        </p:spPr>
        <p:txBody>
          <a:bodyPr wrap="square" rtlCol="0">
            <a:spAutoFit/>
          </a:bodyPr>
          <a:lstStyle/>
          <a:p>
            <a:r>
              <a:rPr lang="en-US" dirty="0" smtClean="0"/>
              <a:t>(THE TALKING MACHINE)</a:t>
            </a:r>
            <a:endParaRPr lang="en-US" dirty="0"/>
          </a:p>
        </p:txBody>
      </p:sp>
      <p:sp>
        <p:nvSpPr>
          <p:cNvPr id="6" name="Slide Number Placeholder 5"/>
          <p:cNvSpPr>
            <a:spLocks noGrp="1"/>
          </p:cNvSpPr>
          <p:nvPr>
            <p:ph type="sldNum" sz="quarter" idx="12"/>
          </p:nvPr>
        </p:nvSpPr>
        <p:spPr/>
        <p:txBody>
          <a:bodyPr/>
          <a:lstStyle/>
          <a:p>
            <a:fld id="{37D9C034-E8AD-4403-8A70-432FE601CCB8}"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xEl>
                                              <p:pRg st="0" end="0"/>
                                            </p:txEl>
                                          </p:spTgt>
                                        </p:tgtEl>
                                      </p:cBhvr>
                                    </p:animEffect>
                                  </p:childTnLst>
                                </p:cTn>
                              </p:par>
                            </p:childTnLst>
                          </p:cTn>
                        </p:par>
                        <p:par>
                          <p:cTn id="12" fill="hold">
                            <p:stCondLst>
                              <p:cond delay="11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60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
                                            <p:txEl>
                                              <p:pRg st="0" end="0"/>
                                            </p:txEl>
                                          </p:spTgt>
                                        </p:tgtEl>
                                      </p:cBhvr>
                                    </p:animEffect>
                                  </p:childTnLst>
                                </p:cTn>
                              </p:par>
                            </p:childTnLst>
                          </p:cTn>
                        </p:par>
                        <p:par>
                          <p:cTn id="24" fill="hold">
                            <p:stCondLst>
                              <p:cond delay="2450"/>
                            </p:stCondLst>
                            <p:childTnLst>
                              <p:par>
                                <p:cTn id="25" presetID="41" presetClass="entr" presetSubtype="0" fill="hold" nodeType="afterEffect">
                                  <p:stCondLst>
                                    <p:cond delay="0"/>
                                  </p:stCondLst>
                                  <p:iterate type="lt">
                                    <p:tmPct val="10000"/>
                                  </p:iterate>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p:cTn id="2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1873" cy="830997"/>
          </a:xfrm>
          <a:prstGeom prst="rect">
            <a:avLst/>
          </a:prstGeom>
        </p:spPr>
        <p:txBody>
          <a:bodyPr wrap="none">
            <a:spAutoFit/>
          </a:bodyPr>
          <a:lstStyle/>
          <a:p>
            <a:pPr marL="0" lvl="2"/>
            <a:r>
              <a:rPr lang="en-US" sz="36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History of </a:t>
            </a:r>
            <a:r>
              <a:rPr lang="en-US" sz="4800" b="1" u="sng" dirty="0" smtClean="0">
                <a:ln w="18000">
                  <a:solidFill>
                    <a:schemeClr val="accent2">
                      <a:satMod val="140000"/>
                    </a:schemeClr>
                  </a:solidFill>
                  <a:prstDash val="solid"/>
                  <a:miter lim="800000"/>
                </a:ln>
                <a:solidFill>
                  <a:schemeClr val="bg2">
                    <a:lumMod val="20000"/>
                    <a:lumOff val="80000"/>
                  </a:schemeClr>
                </a:solidFill>
                <a:effectLst>
                  <a:outerShdw blurRad="25500" dist="23000" dir="7020000" algn="tl">
                    <a:srgbClr val="000000">
                      <a:alpha val="50000"/>
                    </a:srgbClr>
                  </a:outerShdw>
                </a:effectLst>
              </a:rPr>
              <a:t>A.I ?</a:t>
            </a:r>
            <a:endParaRPr lang="en-US" sz="4800" u="sng" dirty="0" smtClean="0"/>
          </a:p>
        </p:txBody>
      </p:sp>
      <p:sp>
        <p:nvSpPr>
          <p:cNvPr id="6" name="TextBox 5"/>
          <p:cNvSpPr txBox="1"/>
          <p:nvPr/>
        </p:nvSpPr>
        <p:spPr>
          <a:xfrm>
            <a:off x="0" y="1219200"/>
            <a:ext cx="9144000" cy="646331"/>
          </a:xfrm>
          <a:prstGeom prst="rect">
            <a:avLst/>
          </a:prstGeom>
          <a:noFill/>
        </p:spPr>
        <p:txBody>
          <a:bodyPr wrap="square" rtlCol="0">
            <a:spAutoFit/>
          </a:bodyPr>
          <a:lstStyle/>
          <a:p>
            <a:r>
              <a:rPr lang="en-US" sz="3600" b="1" u="sng" dirty="0" smtClean="0"/>
              <a:t>The Roots of Modern Technology</a:t>
            </a:r>
            <a:endParaRPr lang="en-US" sz="3600" b="1" u="sng" dirty="0"/>
          </a:p>
        </p:txBody>
      </p:sp>
      <p:sp>
        <p:nvSpPr>
          <p:cNvPr id="7" name="TextBox 6"/>
          <p:cNvSpPr txBox="1"/>
          <p:nvPr/>
        </p:nvSpPr>
        <p:spPr>
          <a:xfrm>
            <a:off x="-457200" y="1744682"/>
            <a:ext cx="9144000" cy="3139321"/>
          </a:xfrm>
          <a:prstGeom prst="rect">
            <a:avLst/>
          </a:prstGeom>
          <a:noFill/>
        </p:spPr>
        <p:txBody>
          <a:bodyPr wrap="square" rtlCol="0">
            <a:spAutoFit/>
          </a:bodyPr>
          <a:lstStyle/>
          <a:p>
            <a:pPr lvl="1">
              <a:spcBef>
                <a:spcPct val="50000"/>
              </a:spcBef>
              <a:buFont typeface="Wingdings" pitchFamily="2" charset="2"/>
              <a:buChar char="Ø"/>
            </a:pPr>
            <a:r>
              <a:rPr lang="en-US" sz="3600" dirty="0" smtClean="0"/>
              <a:t>1642	     	</a:t>
            </a:r>
            <a:r>
              <a:rPr lang="en-US" sz="3600" b="1" dirty="0" smtClean="0"/>
              <a:t>Pascal</a:t>
            </a:r>
            <a:r>
              <a:rPr lang="en-US" sz="3600" dirty="0" smtClean="0"/>
              <a:t> built </a:t>
            </a:r>
          </a:p>
          <a:p>
            <a:pPr lvl="1">
              <a:spcBef>
                <a:spcPct val="50000"/>
              </a:spcBef>
            </a:pPr>
            <a:r>
              <a:rPr lang="en-US" sz="3600" dirty="0" smtClean="0"/>
              <a:t>			an adding </a:t>
            </a:r>
          </a:p>
          <a:p>
            <a:pPr lvl="1">
              <a:spcBef>
                <a:spcPct val="50000"/>
              </a:spcBef>
            </a:pPr>
            <a:r>
              <a:rPr lang="en-US" sz="3600" dirty="0" smtClean="0"/>
              <a:t>			machine</a:t>
            </a:r>
          </a:p>
          <a:p>
            <a:pPr lvl="1">
              <a:spcBef>
                <a:spcPct val="50000"/>
              </a:spcBef>
              <a:buFont typeface="Wingdings" pitchFamily="2" charset="2"/>
              <a:buChar char="Ø"/>
            </a:pPr>
            <a:r>
              <a:rPr lang="en-US" sz="3600" dirty="0" smtClean="0"/>
              <a:t>1694	     </a:t>
            </a:r>
            <a:r>
              <a:rPr lang="en-US" sz="3600" b="1" dirty="0" smtClean="0"/>
              <a:t>	Leibnitz</a:t>
            </a:r>
            <a:r>
              <a:rPr lang="en-US" sz="3600" dirty="0" smtClean="0"/>
              <a:t> reckoning  machine</a:t>
            </a:r>
            <a:endParaRPr lang="en-US" sz="3600" dirty="0"/>
          </a:p>
        </p:txBody>
      </p:sp>
      <p:pic>
        <p:nvPicPr>
          <p:cNvPr id="8" name="Picture 4" descr="PascalsMachine"/>
          <p:cNvPicPr>
            <a:picLocks noChangeAspect="1" noChangeArrowheads="1"/>
          </p:cNvPicPr>
          <p:nvPr/>
        </p:nvPicPr>
        <p:blipFill>
          <a:blip r:embed="rId2"/>
          <a:srcRect/>
          <a:stretch>
            <a:fillRect/>
          </a:stretch>
        </p:blipFill>
        <p:spPr bwMode="auto">
          <a:xfrm>
            <a:off x="5715000" y="2133600"/>
            <a:ext cx="2971800" cy="1633571"/>
          </a:xfrm>
          <a:prstGeom prst="roundRect">
            <a:avLst>
              <a:gd name="adj" fmla="val 5598"/>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5" descr="leibnitz_rechner"/>
          <p:cNvPicPr>
            <a:picLocks noChangeAspect="1" noChangeArrowheads="1"/>
          </p:cNvPicPr>
          <p:nvPr/>
        </p:nvPicPr>
        <p:blipFill>
          <a:blip r:embed="rId3"/>
          <a:srcRect/>
          <a:stretch>
            <a:fillRect/>
          </a:stretch>
        </p:blipFill>
        <p:spPr bwMode="auto">
          <a:xfrm>
            <a:off x="1143000" y="5029200"/>
            <a:ext cx="6553200" cy="1195790"/>
          </a:xfrm>
          <a:prstGeom prst="roundRect">
            <a:avLst>
              <a:gd name="adj" fmla="val 19461"/>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Slide Number Placeholder 9"/>
          <p:cNvSpPr>
            <a:spLocks noGrp="1"/>
          </p:cNvSpPr>
          <p:nvPr>
            <p:ph type="sldNum" sz="quarter" idx="12"/>
          </p:nvPr>
        </p:nvSpPr>
        <p:spPr/>
        <p:txBody>
          <a:bodyPr/>
          <a:lstStyle/>
          <a:p>
            <a:fld id="{37D9C034-E8AD-4403-8A70-432FE601CCB8}" type="slidenum">
              <a:rPr lang="en-US" smtClean="0"/>
              <a:pPr/>
              <a:t>9</a:t>
            </a:fld>
            <a:endParaRPr lang="en-US"/>
          </a:p>
        </p:txBody>
      </p:sp>
      <p:sp>
        <p:nvSpPr>
          <p:cNvPr id="11" name="Footer Placeholder 10"/>
          <p:cNvSpPr>
            <a:spLocks noGrp="1"/>
          </p:cNvSpPr>
          <p:nvPr>
            <p:ph type="ftr" sz="quarter" idx="11"/>
          </p:nvPr>
        </p:nvSpPr>
        <p:spPr/>
        <p:txBody>
          <a:bodyPr/>
          <a:lstStyle/>
          <a:p>
            <a:r>
              <a:rPr lang="en-US" smtClean="0"/>
              <a:t>Copyright (c) 2011 Presentation Point</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 calcmode="lin" valueType="num">
                                      <p:cBhvr>
                                        <p:cTn id="9" dur="1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 calcmode="lin" valueType="num">
                                      <p:cBhvr>
                                        <p:cTn id="18"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6"/>
                                        </p:tgtEl>
                                      </p:cBhvr>
                                    </p:animEffect>
                                  </p:childTnLst>
                                </p:cTn>
                              </p:par>
                            </p:childTnLst>
                          </p:cTn>
                        </p:par>
                        <p:par>
                          <p:cTn id="21" fill="hold">
                            <p:stCondLst>
                              <p:cond delay="3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 calcmode="lin" valueType="num">
                                      <p:cBhvr>
                                        <p:cTn id="26"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7"/>
                                        </p:tgtEl>
                                      </p:cBhvr>
                                    </p:animEffect>
                                  </p:childTnLst>
                                </p:cTn>
                              </p:par>
                            </p:childTnLst>
                          </p:cTn>
                        </p:par>
                        <p:par>
                          <p:cTn id="29" fill="hold">
                            <p:stCondLst>
                              <p:cond delay="10200"/>
                            </p:stCondLst>
                            <p:childTnLst>
                              <p:par>
                                <p:cTn id="30" presetID="8"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1000"/>
                                        <p:tgtEl>
                                          <p:spTgt spid="8"/>
                                        </p:tgtEl>
                                      </p:cBhvr>
                                    </p:animEffect>
                                  </p:childTnLst>
                                </p:cTn>
                              </p:par>
                            </p:childTnLst>
                          </p:cTn>
                        </p:par>
                        <p:par>
                          <p:cTn id="33" fill="hold">
                            <p:stCondLst>
                              <p:cond delay="11200"/>
                            </p:stCondLst>
                            <p:childTnLst>
                              <p:par>
                                <p:cTn id="34" presetID="3"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Artificial Intelligence</Template>
  <TotalTime>482</TotalTime>
  <Words>866</Words>
  <Application>Microsoft Office PowerPoint</Application>
  <PresentationFormat>On-screen Show (4:3)</PresentationFormat>
  <Paragraphs>249</Paragraphs>
  <Slides>38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Textured</vt:lpstr>
      <vt:lpstr>Bitmap Image</vt:lpstr>
      <vt:lpstr>Slide 1</vt:lpstr>
      <vt:lpstr>Slide 2</vt:lpstr>
      <vt:lpstr>Slide 3</vt:lpstr>
      <vt:lpstr>Slide 4</vt:lpstr>
      <vt:lpstr>Slide 5</vt:lpstr>
      <vt:lpstr>Slide 6</vt:lpstr>
      <vt:lpstr>Slide 7</vt:lpstr>
      <vt:lpstr>Slide 8</vt:lpstr>
      <vt:lpstr>Slide 9</vt:lpstr>
      <vt:lpstr>Slide 10</vt:lpstr>
      <vt:lpstr>The Advent of the Computer</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ALLAH HOO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INTELLIGENCES</dc:title>
  <dc:subject>Future Of Computers</dc:subject>
  <dc:creator>www.futureit.yolasite.com and www.presentationpoint.yolasite.com</dc:creator>
  <cp:lastModifiedBy>L1F10BSCS0024</cp:lastModifiedBy>
  <cp:revision>197</cp:revision>
  <dcterms:created xsi:type="dcterms:W3CDTF">2009-12-25T05:51:13Z</dcterms:created>
  <dcterms:modified xsi:type="dcterms:W3CDTF">2011-02-28T08:43:37Z</dcterms:modified>
  <cp:category>Computing</cp:category>
</cp:coreProperties>
</file>